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230" r:id="rId7"/>
    <p:sldMasterId id="2147484325" r:id="rId8"/>
    <p:sldMasterId id="2147484358" r:id="rId9"/>
    <p:sldMasterId id="2147484390" r:id="rId10"/>
    <p:sldMasterId id="2147484436" r:id="rId11"/>
    <p:sldMasterId id="2147484482" r:id="rId12"/>
    <p:sldMasterId id="2147484504" r:id="rId13"/>
  </p:sldMasterIdLst>
  <p:notesMasterIdLst>
    <p:notesMasterId r:id="rId19"/>
  </p:notesMasterIdLst>
  <p:handoutMasterIdLst>
    <p:handoutMasterId r:id="rId20"/>
  </p:handoutMasterIdLst>
  <p:sldIdLst>
    <p:sldId id="1367" r:id="rId14"/>
    <p:sldId id="1511" r:id="rId15"/>
    <p:sldId id="1508" r:id="rId16"/>
    <p:sldId id="1509" r:id="rId17"/>
    <p:sldId id="151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omation" id="{A073DAE3-B461-442F-A3D3-6642BD875E45}">
          <p14:sldIdLst>
            <p14:sldId id="1367"/>
            <p14:sldId id="1511"/>
            <p14:sldId id="1508"/>
            <p14:sldId id="1509"/>
            <p14:sldId id="15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4B7EB"/>
    <a:srgbClr val="3E50A9"/>
    <a:srgbClr val="002050"/>
    <a:srgbClr val="5C2D91"/>
    <a:srgbClr val="00188F"/>
    <a:srgbClr val="3399FF"/>
    <a:srgbClr val="5E5E5E"/>
    <a:srgbClr val="03B9ED"/>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401" autoAdjust="0"/>
  </p:normalViewPr>
  <p:slideViewPr>
    <p:cSldViewPr>
      <p:cViewPr varScale="1">
        <p:scale>
          <a:sx n="95" d="100"/>
          <a:sy n="95" d="100"/>
        </p:scale>
        <p:origin x="33" y="22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2214"/>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6/27/2017 12:37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6/27/2017 12:14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icrosoft.sharepoint.com/sites/itweb/securelogon/Pages/FAQ.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NOTES:</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TechReady23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TR23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does not support VPN access with a smart card reader. Phone Authentication is the only supported solution. Speakers using VPN in a demo will need to have Phone Authentication pre-configured. Additional details are available here: </a:t>
            </a:r>
            <a:r>
              <a:rPr lang="en-US" sz="900" u="sng" kern="1200" dirty="0">
                <a:solidFill>
                  <a:schemeClr val="tx1"/>
                </a:solidFill>
                <a:effectLst/>
                <a:latin typeface="Segoe UI Light" pitchFamily="34" charset="0"/>
                <a:ea typeface="+mn-ea"/>
                <a:cs typeface="+mn-cs"/>
                <a:hlinkClick r:id="rId3"/>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6/27/2017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483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57150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EA72771-5B60-4490-BCF6-7B66D241573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178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6/27/2017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3607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Master" Target="../slideMasters/slideMaster6.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73.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Master" Target="../slideMasters/slideMaster3.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7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Master" Target="../slideMasters/slideMaster5.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3903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95523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996071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2045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6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08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681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45143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3747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8880470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Appendix</a:t>
            </a:r>
          </a:p>
        </p:txBody>
      </p:sp>
    </p:spTree>
    <p:extLst>
      <p:ext uri="{BB962C8B-B14F-4D97-AF65-F5344CB8AC3E}">
        <p14:creationId xmlns:p14="http://schemas.microsoft.com/office/powerpoint/2010/main" val="42657686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1380219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402720693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923146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6856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655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1394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45515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a:p>
            <a:pPr lvl="0"/>
            <a:r>
              <a:rPr lang="en-US"/>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rgbClr val="FFFFFF"/>
                    </a:gs>
                    <a:gs pos="30000">
                      <a:srgbClr val="FFFFFF"/>
                    </a:gs>
                  </a:gsLst>
                  <a:lin ang="5400000" scaled="0"/>
                </a:gradFill>
              </a:rPr>
              <a:t>AzureCon</a:t>
            </a:r>
            <a:endParaRPr lang="en-US" sz="240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763710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BLOB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Azure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Virtual</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VPN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Web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Logic</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Notification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a:gradFill>
                              <a:gsLst>
                                <a:gs pos="76250">
                                  <a:srgbClr val="FFFFFF"/>
                                </a:gs>
                                <a:gs pos="31000">
                                  <a:srgbClr val="FFFFFF"/>
                                </a:gs>
                              </a:gsLst>
                              <a:lin ang="5400000" scaled="0"/>
                            </a:gradFill>
                          </a:rPr>
                          <a:t>Content Delivery</a:t>
                        </a:r>
                        <a:br>
                          <a:rPr lang="en-US" altLang="en-US" sz="900" kern="0">
                            <a:gradFill>
                              <a:gsLst>
                                <a:gs pos="76250">
                                  <a:srgbClr val="FFFFFF"/>
                                </a:gs>
                                <a:gs pos="31000">
                                  <a:srgbClr val="FFFFFF"/>
                                </a:gs>
                              </a:gsLst>
                              <a:lin ang="5400000" scaled="0"/>
                            </a:gradFill>
                          </a:rPr>
                        </a:br>
                        <a:r>
                          <a:rPr lang="en-US" altLang="en-US" sz="900" ker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Media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HDInsight</a:t>
                        </a:r>
                        <a:endParaRPr lang="en-US" ker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Machine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Stream</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Event</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BizTalk</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Hybrid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Storage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SQL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DocumentDB</a:t>
                        </a:r>
                        <a:endParaRPr lang="en-US" ker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Redis</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SQL 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Cloud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Remote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Visual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Application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Team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Active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Multi-Factor</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Store/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VM Image Gallery</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Site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AD Privileged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Identity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Operational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Azure AD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StorSimple</a:t>
                      </a:r>
                      <a:endParaRPr lang="en-US" ker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497952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7203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279583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a:t>Potential highlight or call to action goes here</a:t>
            </a:r>
          </a:p>
        </p:txBody>
      </p:sp>
    </p:spTree>
    <p:extLst>
      <p:ext uri="{BB962C8B-B14F-4D97-AF65-F5344CB8AC3E}">
        <p14:creationId xmlns:p14="http://schemas.microsoft.com/office/powerpoint/2010/main" val="696290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72986910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58122121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02708939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95507649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29498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195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1116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94660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6609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4270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6166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3754509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427473112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8158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9855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446219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269845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19997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1245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6822998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68527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899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66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676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45279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8608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97105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Appendix</a:t>
            </a:r>
          </a:p>
        </p:txBody>
      </p:sp>
    </p:spTree>
    <p:extLst>
      <p:ext uri="{BB962C8B-B14F-4D97-AF65-F5344CB8AC3E}">
        <p14:creationId xmlns:p14="http://schemas.microsoft.com/office/powerpoint/2010/main" val="17156934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779898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1356598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66190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6305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33920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299195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6126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55572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6779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5959836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495460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77788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2747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750763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2871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649393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266400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873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483979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849337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51717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4962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847641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5235567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696734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859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78492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10217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580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90BE-009E-43F7-B7C7-2405DFCC39B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7A2BFD4-FF34-499F-B6AA-EBF6668DA75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DD2C5D6-7F50-43A3-982A-83C2C3D1F88D}"/>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C471170D-4DE9-4C29-8001-27BDD02EC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C606FB-C83E-44A6-A8F6-66AD285D09C2}"/>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165065198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EED2-FFAE-4CAB-85E9-22476D1DD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D0192-836A-44F6-8378-E6C26298F0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30DC8-8D56-46F6-BAB1-A3FEDF097554}"/>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41C81564-D9C0-4FF1-89FE-769C81881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7691C-7BEC-461A-8EC2-8D6EE568EFDA}"/>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403386495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9346-4B3C-4346-9DB1-D87C62E9B5E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E8ED025E-AEC6-431F-8A47-5D276CAA7F6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A08648F-9885-4666-9F69-4C43763DA22B}"/>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31F0CD9D-A2A1-4F39-843D-C3D03E5BF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9E559-2CA2-4137-B533-1AAE8F33E10E}"/>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27739366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2BF2-8FC6-4BBA-ADFB-3CBF3AFB3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51FD0-5CB2-496F-A4F6-4CC9C72375C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DB7D5-457E-4FC3-BBED-8DA75648E120}"/>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56D118-F173-43E7-BDD2-CE9D59D9E650}"/>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6" name="Footer Placeholder 5">
            <a:extLst>
              <a:ext uri="{FF2B5EF4-FFF2-40B4-BE49-F238E27FC236}">
                <a16:creationId xmlns:a16="http://schemas.microsoft.com/office/drawing/2014/main" id="{18D7CF69-03DD-4D10-8D46-022642062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7CB12-032E-44DE-9A19-846D17ADFF26}"/>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10691828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2C60-1B35-4B8C-A6C8-6AC424B558F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18365E-452D-4018-B5D6-A69F36643DEE}"/>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AB8E0E29-626C-4F3F-A51A-BDC76C74DF27}"/>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DA02C-81A1-42F7-85E7-A663BC46880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1FE305F5-5539-47BF-8854-FF96230F9556}"/>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DC362-5D8E-494B-8EDD-153023A31255}"/>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8" name="Footer Placeholder 7">
            <a:extLst>
              <a:ext uri="{FF2B5EF4-FFF2-40B4-BE49-F238E27FC236}">
                <a16:creationId xmlns:a16="http://schemas.microsoft.com/office/drawing/2014/main" id="{A3B541F4-8575-425C-85CE-CBF201762C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AE9B5-1737-4C4B-817E-3EDF3459AD13}"/>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5293115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7B7E-FAFB-4886-932A-B6C7A5227F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593DDB-9541-432C-B0B2-23FC8BC11C82}"/>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4" name="Footer Placeholder 3">
            <a:extLst>
              <a:ext uri="{FF2B5EF4-FFF2-40B4-BE49-F238E27FC236}">
                <a16:creationId xmlns:a16="http://schemas.microsoft.com/office/drawing/2014/main" id="{578249A8-F95A-470A-A76B-2CD186E2BF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CA198B-9F69-4355-9696-10DE07602AF0}"/>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350300504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D870F2-1F16-413A-ACDA-D37E6871D6E3}"/>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3" name="Footer Placeholder 2">
            <a:extLst>
              <a:ext uri="{FF2B5EF4-FFF2-40B4-BE49-F238E27FC236}">
                <a16:creationId xmlns:a16="http://schemas.microsoft.com/office/drawing/2014/main" id="{44039619-B2C4-4454-8AD9-683C596077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DD75E-B16D-44AD-B19E-7FDED241E2EF}"/>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22011560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4491-A662-4A57-8D0B-FA5A64C7F12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5C412B58-0FD3-4FF2-BE57-5738FE95857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3CB8DB-1558-4248-8E15-9737C9E83A1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9098085-E840-4BA2-8D8B-95ACE7E9F970}"/>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6" name="Footer Placeholder 5">
            <a:extLst>
              <a:ext uri="{FF2B5EF4-FFF2-40B4-BE49-F238E27FC236}">
                <a16:creationId xmlns:a16="http://schemas.microsoft.com/office/drawing/2014/main" id="{1B3FA232-788C-4698-96BD-C0C84D98E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8718A-A060-4E35-A0E2-3297AD81EE31}"/>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331155111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E309-D026-4D65-A25F-A894DE0830F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BAA1F72-AAE3-416A-AE7B-68BA640D8801}"/>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FC54B4FE-EAE2-41F9-90E0-687E51CFFD2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63AA899-4883-4B65-B8CA-C9CB37B9A4F7}"/>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6" name="Footer Placeholder 5">
            <a:extLst>
              <a:ext uri="{FF2B5EF4-FFF2-40B4-BE49-F238E27FC236}">
                <a16:creationId xmlns:a16="http://schemas.microsoft.com/office/drawing/2014/main" id="{BF3ACD15-3CF7-4C83-914D-4321AB3919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7D5E3-4818-4DA2-A1D0-ECD4B3D6188B}"/>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223698106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8DA-E3A9-4B92-BAF1-F1AB00C75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1E6D09-CA01-4154-88AE-CAB88127A0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6D171-DA18-4DFB-AD27-1614A5F9CE43}"/>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84264B51-62A7-4114-B809-418F7C03F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9CD52-14B9-45AF-BDCA-DE947E2CCE8B}"/>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2786213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97755-B869-4947-B8F2-F87A151056F2}"/>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581246-725B-4903-80FD-7E6DA15C81C7}"/>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03958-7A67-4697-81A0-F8139489BC7F}"/>
              </a:ext>
            </a:extLst>
          </p:cNvPr>
          <p:cNvSpPr>
            <a:spLocks noGrp="1"/>
          </p:cNvSpPr>
          <p:nvPr>
            <p:ph type="dt" sz="half" idx="10"/>
          </p:nvPr>
        </p:nvSpPr>
        <p:spPr/>
        <p:txBody>
          <a:body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20C7C89D-E002-48B9-9C6E-9AC4986E9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3AA88-36EF-4BE7-B5BD-D4D19E96479D}"/>
              </a:ext>
            </a:extLst>
          </p:cNvPr>
          <p:cNvSpPr>
            <a:spLocks noGrp="1"/>
          </p:cNvSpPr>
          <p:nvPr>
            <p:ph type="sldNum" sz="quarter" idx="12"/>
          </p:nvPr>
        </p:nvSpPr>
        <p:spPr/>
        <p:txBody>
          <a:bodyPr/>
          <a:lstStyle/>
          <a:p>
            <a:fld id="{1F27B685-A654-4A1F-BB5E-2B81F836CB54}" type="slidenum">
              <a:rPr lang="en-US" smtClean="0"/>
              <a:t>‹#›</a:t>
            </a:fld>
            <a:endParaRPr lang="en-US"/>
          </a:p>
        </p:txBody>
      </p:sp>
    </p:spTree>
    <p:extLst>
      <p:ext uri="{BB962C8B-B14F-4D97-AF65-F5344CB8AC3E}">
        <p14:creationId xmlns:p14="http://schemas.microsoft.com/office/powerpoint/2010/main" val="2138186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395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725175"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843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2502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161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1824" y="1632062"/>
            <a:ext cx="11192828" cy="222830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algn="r" defTabSz="932417">
              <a:defRPr/>
            </a:pPr>
            <a:fld id="{CEE7F781-9E4D-40FF-9C83-37EF32F92CF8}" type="slidenum">
              <a:rPr lang="en-US" sz="918" smtClean="0">
                <a:solidFill>
                  <a:prstClr val="black">
                    <a:tint val="75000"/>
                  </a:prstClr>
                </a:solidFill>
                <a:latin typeface="Calibri"/>
              </a:rPr>
              <a:pPr algn="r" defTabSz="932417">
                <a:defRPr/>
              </a:pPr>
              <a:t>‹#›</a:t>
            </a:fld>
            <a:endParaRPr lang="en-US" sz="918" dirty="0">
              <a:solidFill>
                <a:prstClr val="black">
                  <a:tint val="75000"/>
                </a:prstClr>
              </a:solidFill>
              <a:latin typeface="Calibri"/>
            </a:endParaRPr>
          </a:p>
        </p:txBody>
      </p:sp>
    </p:spTree>
    <p:extLst>
      <p:ext uri="{BB962C8B-B14F-4D97-AF65-F5344CB8AC3E}">
        <p14:creationId xmlns:p14="http://schemas.microsoft.com/office/powerpoint/2010/main" val="1469909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1C29A6-D330-43F7-9602-5EC272C9160F}" type="datetimeFigureOut">
              <a:rPr lang="en-US" smtClean="0"/>
              <a:t>6/27/2017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29D08-41DB-4DFA-8E0E-4E45BE0C5BF4}" type="slidenum">
              <a:rPr lang="en-US" smtClean="0"/>
              <a:t>‹#›</a:t>
            </a:fld>
            <a:endParaRPr lang="en-US"/>
          </a:p>
        </p:txBody>
      </p:sp>
    </p:spTree>
    <p:extLst>
      <p:ext uri="{BB962C8B-B14F-4D97-AF65-F5344CB8AC3E}">
        <p14:creationId xmlns:p14="http://schemas.microsoft.com/office/powerpoint/2010/main" val="3586371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79435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2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767071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679866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6481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929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37012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0016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02299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12985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8477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13792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75761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46857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834323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35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43409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54050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4756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51050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223390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479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260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9625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0921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4010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04328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38874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7548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24802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1461863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327496" y="6697629"/>
            <a:ext cx="378148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091584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91800" cy="769938"/>
          </a:xfrm>
        </p:spPr>
        <p:txBody>
          <a:bodyPr vert="horz" wrap="square" lIns="274320" tIns="182880" rIns="146304" bIns="91440" rtlCol="0" anchor="t" anchorCtr="0">
            <a:noAutofit/>
          </a:bodyPr>
          <a:lstStyle>
            <a:lvl1pPr>
              <a:defRPr lang="en-US"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274639" y="1244600"/>
            <a:ext cx="11782425" cy="5409672"/>
          </a:xfrm>
        </p:spPr>
        <p:txBody>
          <a:bodyPr>
            <a:normAutofit/>
          </a:bodyPr>
          <a:lstStyle>
            <a:lvl1pPr marL="228557" indent="-228557">
              <a:defRPr sz="2800"/>
            </a:lvl1pPr>
            <a:lvl2pPr marL="457112" indent="-228557">
              <a:defRPr sz="2400"/>
            </a:lvl2pPr>
            <a:lvl3pPr marL="685669" indent="-228557">
              <a:defRPr sz="2000"/>
            </a:lvl3pPr>
            <a:lvl4pPr marL="914224" indent="-228557">
              <a:defRPr sz="1800"/>
            </a:lvl4pPr>
            <a:lvl5pPr marL="1142781" indent="-228557">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494781"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gradFill>
                  <a:gsLst>
                    <a:gs pos="2239">
                      <a:srgbClr val="505050"/>
                    </a:gs>
                    <a:gs pos="11940">
                      <a:srgbClr val="505050"/>
                    </a:gs>
                  </a:gsLst>
                  <a:lin ang="5400000" scaled="0"/>
                </a:gradFill>
              </a:rPr>
              <a:t>MICROSOFT CONFIDENTIAL</a:t>
            </a:r>
          </a:p>
        </p:txBody>
      </p:sp>
      <p:pic>
        <p:nvPicPr>
          <p:cNvPr id="7" name="Picture 6"/>
          <p:cNvPicPr>
            <a:picLocks noChangeAspect="1"/>
          </p:cNvPicPr>
          <p:nvPr userDrawn="1"/>
        </p:nvPicPr>
        <p:blipFill>
          <a:blip r:embed="rId2"/>
          <a:stretch>
            <a:fillRect/>
          </a:stretch>
        </p:blipFill>
        <p:spPr>
          <a:xfrm>
            <a:off x="11347373" y="1"/>
            <a:ext cx="1089102" cy="1012405"/>
          </a:xfrm>
          <a:prstGeom prst="rect">
            <a:avLst/>
          </a:prstGeom>
        </p:spPr>
      </p:pic>
    </p:spTree>
    <p:extLst>
      <p:ext uri="{BB962C8B-B14F-4D97-AF65-F5344CB8AC3E}">
        <p14:creationId xmlns:p14="http://schemas.microsoft.com/office/powerpoint/2010/main" val="17686201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1632363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03827135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3216144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18722"/>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87635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5169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981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46322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744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4386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308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10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46061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1" hasCustomPrompt="1"/>
          </p:nvPr>
        </p:nvSpPr>
        <p:spPr>
          <a:xfrm>
            <a:off x="4030445" y="6629512"/>
            <a:ext cx="3140495" cy="357850"/>
          </a:xfrm>
        </p:spPr>
        <p:txBody>
          <a:bodyPr/>
          <a:lstStyle>
            <a:lvl2pPr marL="342769" indent="0" algn="ctr">
              <a:buNone/>
              <a:defRPr sz="1224"/>
            </a:lvl2pPr>
          </a:lstStyle>
          <a:p>
            <a:pPr lvl="1"/>
            <a:r>
              <a:rPr lang="en-US" dirty="0"/>
              <a:t>Microsoft Confidential – Under NDA</a:t>
            </a:r>
          </a:p>
        </p:txBody>
      </p:sp>
    </p:spTree>
    <p:extLst>
      <p:ext uri="{BB962C8B-B14F-4D97-AF65-F5344CB8AC3E}">
        <p14:creationId xmlns:p14="http://schemas.microsoft.com/office/powerpoint/2010/main" val="15815595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a:p>
            <a:pPr lvl="0"/>
            <a:r>
              <a:rPr lang="en-US"/>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rgbClr val="FFFFFF"/>
                    </a:gs>
                    <a:gs pos="30000">
                      <a:srgbClr val="FFFFFF"/>
                    </a:gs>
                  </a:gsLst>
                  <a:lin ang="5400000" scaled="0"/>
                </a:gradFill>
              </a:rPr>
              <a:t>AzureCon</a:t>
            </a:r>
            <a:endParaRPr lang="en-US" sz="240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216944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BLOB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Azure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Virtual</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VPN </a:t>
                  </a:r>
                  <a:br>
                    <a:rPr lang="en-US" sz="1000" kern="0">
                      <a:gradFill>
                        <a:gsLst>
                          <a:gs pos="0">
                            <a:srgbClr val="FFFFFF"/>
                          </a:gs>
                          <a:gs pos="100000">
                            <a:srgbClr val="FFFFFF"/>
                          </a:gs>
                        </a:gsLst>
                        <a:lin ang="5400000" scaled="0"/>
                      </a:gradFill>
                      <a:ea typeface="Segoe UI" pitchFamily="34" charset="0"/>
                      <a:cs typeface="Segoe UI" pitchFamily="34" charset="0"/>
                    </a:rPr>
                  </a:br>
                  <a:r>
                    <a:rPr lang="en-US" sz="1000" kern="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Web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Logic</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Notification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a:gradFill>
                              <a:gsLst>
                                <a:gs pos="76250">
                                  <a:srgbClr val="FFFFFF"/>
                                </a:gs>
                                <a:gs pos="31000">
                                  <a:srgbClr val="FFFFFF"/>
                                </a:gs>
                              </a:gsLst>
                              <a:lin ang="5400000" scaled="0"/>
                            </a:gradFill>
                          </a:rPr>
                          <a:t>Content Delivery</a:t>
                        </a:r>
                        <a:br>
                          <a:rPr lang="en-US" altLang="en-US" sz="900" kern="0">
                            <a:gradFill>
                              <a:gsLst>
                                <a:gs pos="76250">
                                  <a:srgbClr val="FFFFFF"/>
                                </a:gs>
                                <a:gs pos="31000">
                                  <a:srgbClr val="FFFFFF"/>
                                </a:gs>
                              </a:gsLst>
                              <a:lin ang="5400000" scaled="0"/>
                            </a:gradFill>
                          </a:rPr>
                        </a:br>
                        <a:r>
                          <a:rPr lang="en-US" altLang="en-US" sz="900" ker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Media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HDInsight</a:t>
                        </a:r>
                        <a:endParaRPr lang="en-US" ker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Machine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Stream</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Event</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BizTalk</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Hybrid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Storage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SQL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DocumentDB</a:t>
                        </a:r>
                        <a:endParaRPr lang="en-US" ker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Redis</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SQL 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Cloud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Remote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Visual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Application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Team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Active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Multi-Factor</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Store/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VM Image Gallery</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Site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AD Privileged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Identity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Operational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a:gradFill>
                            <a:gsLst>
                              <a:gs pos="76250">
                                <a:srgbClr val="FFFFFF"/>
                              </a:gs>
                              <a:gs pos="31000">
                                <a:srgbClr val="FFFFFF"/>
                              </a:gs>
                            </a:gsLst>
                            <a:lin ang="5400000" scaled="0"/>
                          </a:gradFill>
                        </a:rPr>
                        <a:t>Azure AD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err="1">
                          <a:gradFill>
                            <a:gsLst>
                              <a:gs pos="76250">
                                <a:srgbClr val="FFFFFF"/>
                              </a:gs>
                              <a:gs pos="31000">
                                <a:srgbClr val="FFFFFF"/>
                              </a:gs>
                            </a:gsLst>
                            <a:lin ang="5400000" scaled="0"/>
                          </a:gradFill>
                        </a:rPr>
                        <a:t>StorSimple</a:t>
                      </a:r>
                      <a:endParaRPr lang="en-US" ker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280008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958236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1052135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a:defRPr/>
            </a:pPr>
            <a:endParaRPr lang="en-US" sz="1350">
              <a:solidFill>
                <a:srgbClr val="000000"/>
              </a:solidFill>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a:t>Potential highlight or call to action goes here</a:t>
            </a:r>
          </a:p>
        </p:txBody>
      </p:sp>
    </p:spTree>
    <p:extLst>
      <p:ext uri="{BB962C8B-B14F-4D97-AF65-F5344CB8AC3E}">
        <p14:creationId xmlns:p14="http://schemas.microsoft.com/office/powerpoint/2010/main" val="2754941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0656038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5579506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4400680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6425461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6287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60147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7599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272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68940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7727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1587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12084843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55861266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57407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796876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9338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447412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8.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4.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7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image" Target="../media/image8.png"/><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theme" Target="../theme/theme5.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image" Target="../media/image8.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theme" Target="../theme/theme7.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image" Target="../media/image7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09" r:id="rId26"/>
    <p:sldLayoutId id="2147484310" r:id="rId27"/>
    <p:sldLayoutId id="2147484311" r:id="rId28"/>
    <p:sldLayoutId id="2147484313" r:id="rId29"/>
    <p:sldLayoutId id="2147484314" r:id="rId30"/>
    <p:sldLayoutId id="2147484323"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500366"/>
      </p:ext>
    </p:extLst>
  </p:cSld>
  <p:clrMap bg1="dk1" tx1="lt1" bg2="dk2" tx2="lt2" accent1="accent1" accent2="accent2" accent3="accent3" accent4="accent4" accent5="accent5" accent6="accent6" hlink="hlink" folHlink="folHlink"/>
  <p:sldLayoutIdLst>
    <p:sldLayoutId id="2147484319" r:id="rId1"/>
    <p:sldLayoutId id="2147484320" r:id="rId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71493932"/>
      </p:ext>
    </p:extLst>
  </p:cSld>
  <p:clrMap bg1="dk1" tx1="lt1" bg2="dk2" tx2="lt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 id="2147484341" r:id="rId16"/>
    <p:sldLayoutId id="2147484342" r:id="rId17"/>
    <p:sldLayoutId id="2147484343" r:id="rId18"/>
    <p:sldLayoutId id="2147484344" r:id="rId19"/>
    <p:sldLayoutId id="2147484345" r:id="rId20"/>
    <p:sldLayoutId id="2147484346" r:id="rId21"/>
    <p:sldLayoutId id="2147484347" r:id="rId22"/>
    <p:sldLayoutId id="2147484348" r:id="rId23"/>
    <p:sldLayoutId id="2147484349" r:id="rId24"/>
    <p:sldLayoutId id="2147484350" r:id="rId25"/>
    <p:sldLayoutId id="2147484351" r:id="rId26"/>
    <p:sldLayoutId id="2147484352" r:id="rId27"/>
    <p:sldLayoutId id="2147484353" r:id="rId28"/>
    <p:sldLayoutId id="2147484354" r:id="rId29"/>
    <p:sldLayoutId id="2147484355" r:id="rId30"/>
    <p:sldLayoutId id="2147484356" r:id="rId31"/>
    <p:sldLayoutId id="2147484357" r:id="rId32"/>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1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504349903"/>
      </p:ext>
    </p:extLst>
  </p:cSld>
  <p:clrMap bg1="dk1" tx1="lt1" bg2="dk2" tx2="lt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7244436"/>
      </p:ext>
    </p:extLst>
  </p:cSld>
  <p:clrMap bg1="dk1" tx1="lt1" bg2="dk2" tx2="lt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5" r:id="rId25"/>
    <p:sldLayoutId id="2147484416" r:id="rId26"/>
    <p:sldLayoutId id="2147484417" r:id="rId27"/>
    <p:sldLayoutId id="2147484418" r:id="rId28"/>
    <p:sldLayoutId id="2147484419" r:id="rId29"/>
    <p:sldLayoutId id="2147484420" r:id="rId30"/>
    <p:sldLayoutId id="2147484421" r:id="rId31"/>
    <p:sldLayoutId id="2147484422" r:id="rId32"/>
    <p:sldLayoutId id="2147484423" r:id="rId33"/>
    <p:sldLayoutId id="2147484424" r:id="rId34"/>
    <p:sldLayoutId id="2147484426" r:id="rId35"/>
    <p:sldLayoutId id="2147484427" r:id="rId36"/>
    <p:sldLayoutId id="2147484428" r:id="rId37"/>
    <p:sldLayoutId id="2147484433" r:id="rId38"/>
    <p:sldLayoutId id="2147484434" r:id="rId39"/>
    <p:sldLayoutId id="2147484503" r:id="rId4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5014529"/>
      </p:ext>
    </p:extLst>
  </p:cSld>
  <p:clrMap bg1="dk1" tx1="lt1" bg2="dk2" tx2="lt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 id="2147484472" r:id="rId35"/>
    <p:sldLayoutId id="2147484473" r:id="rId36"/>
    <p:sldLayoutId id="2147484474" r:id="rId37"/>
    <p:sldLayoutId id="2147484475" r:id="rId38"/>
    <p:sldLayoutId id="2147484476" r:id="rId39"/>
    <p:sldLayoutId id="2147484479" r:id="rId40"/>
    <p:sldLayoutId id="2147484480" r:id="rId41"/>
    <p:sldLayoutId id="2147484481" r:id="rId4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272763337"/>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85" r:id="rId3"/>
    <p:sldLayoutId id="2147484486" r:id="rId4"/>
    <p:sldLayoutId id="2147484487" r:id="rId5"/>
    <p:sldLayoutId id="2147484488" r:id="rId6"/>
    <p:sldLayoutId id="2147484489" r:id="rId7"/>
    <p:sldLayoutId id="2147484490" r:id="rId8"/>
    <p:sldLayoutId id="2147484491" r:id="rId9"/>
    <p:sldLayoutId id="2147484492" r:id="rId10"/>
    <p:sldLayoutId id="2147484493" r:id="rId11"/>
    <p:sldLayoutId id="2147484494" r:id="rId12"/>
    <p:sldLayoutId id="2147484495" r:id="rId13"/>
    <p:sldLayoutId id="2147484496" r:id="rId14"/>
    <p:sldLayoutId id="2147484497" r:id="rId15"/>
    <p:sldLayoutId id="2147484498" r:id="rId16"/>
    <p:sldLayoutId id="2147484499" r:id="rId17"/>
    <p:sldLayoutId id="2147484500" r:id="rId18"/>
    <p:sldLayoutId id="2147484501" r:id="rId19"/>
    <p:sldLayoutId id="2147484502"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49D90-8835-4E73-A187-0C06023484B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4DD36E-B105-4BA2-9D31-E4DD937D012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47583-024F-480C-A7D7-41F497C42828}"/>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6FDB994-EA77-4D43-8424-D068572D0CD5}" type="datetimeFigureOut">
              <a:rPr lang="en-US" smtClean="0"/>
              <a:t>6/27/2017</a:t>
            </a:fld>
            <a:endParaRPr lang="en-US"/>
          </a:p>
        </p:txBody>
      </p:sp>
      <p:sp>
        <p:nvSpPr>
          <p:cNvPr id="5" name="Footer Placeholder 4">
            <a:extLst>
              <a:ext uri="{FF2B5EF4-FFF2-40B4-BE49-F238E27FC236}">
                <a16:creationId xmlns:a16="http://schemas.microsoft.com/office/drawing/2014/main" id="{BBB4C7B5-8E7E-4A23-99E3-728BF774BCF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52DC61-C333-42AB-8D4C-497108B4080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F27B685-A654-4A1F-BB5E-2B81F836CB54}" type="slidenum">
              <a:rPr lang="en-US" smtClean="0"/>
              <a:t>‹#›</a:t>
            </a:fld>
            <a:endParaRPr lang="en-US"/>
          </a:p>
        </p:txBody>
      </p:sp>
    </p:spTree>
    <p:extLst>
      <p:ext uri="{BB962C8B-B14F-4D97-AF65-F5344CB8AC3E}">
        <p14:creationId xmlns:p14="http://schemas.microsoft.com/office/powerpoint/2010/main" val="1220637457"/>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image" Target="../media/image85.png"/><Relationship Id="rId1" Type="http://schemas.openxmlformats.org/officeDocument/2006/relationships/slideLayout" Target="../slideLayouts/slideLayout180.xml"/><Relationship Id="rId6" Type="http://schemas.openxmlformats.org/officeDocument/2006/relationships/image" Target="../media/image89.emf"/><Relationship Id="rId5" Type="http://schemas.openxmlformats.org/officeDocument/2006/relationships/image" Target="../media/image88.png"/><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1713939"/>
            <a:ext cx="8153334" cy="1837298"/>
          </a:xfrm>
        </p:spPr>
        <p:txBody>
          <a:bodyPr/>
          <a:lstStyle/>
          <a:p>
            <a:r>
              <a:rPr lang="en-US" dirty="0"/>
              <a:t>Automation Framework </a:t>
            </a:r>
            <a:r>
              <a:rPr lang="en-US" sz="4000" dirty="0"/>
              <a:t>(CICD Implementation)</a:t>
            </a:r>
            <a:endParaRPr lang="en-US" dirty="0"/>
          </a:p>
        </p:txBody>
      </p:sp>
    </p:spTree>
    <p:extLst>
      <p:ext uri="{BB962C8B-B14F-4D97-AF65-F5344CB8AC3E}">
        <p14:creationId xmlns:p14="http://schemas.microsoft.com/office/powerpoint/2010/main" val="266690289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EB439-EEAB-486E-AF21-BC81E5A04A5D}"/>
              </a:ext>
            </a:extLst>
          </p:cNvPr>
          <p:cNvPicPr>
            <a:picLocks noChangeAspect="1"/>
          </p:cNvPicPr>
          <p:nvPr/>
        </p:nvPicPr>
        <p:blipFill>
          <a:blip r:embed="rId2"/>
          <a:stretch>
            <a:fillRect/>
          </a:stretch>
        </p:blipFill>
        <p:spPr>
          <a:xfrm>
            <a:off x="-1" y="8468"/>
            <a:ext cx="12436475" cy="6977588"/>
          </a:xfrm>
          <a:prstGeom prst="rect">
            <a:avLst/>
          </a:prstGeom>
        </p:spPr>
      </p:pic>
    </p:spTree>
    <p:extLst>
      <p:ext uri="{BB962C8B-B14F-4D97-AF65-F5344CB8AC3E}">
        <p14:creationId xmlns:p14="http://schemas.microsoft.com/office/powerpoint/2010/main" val="14901101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0" y="-7937"/>
            <a:ext cx="12436475" cy="8381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endParaRPr lang="en-US" sz="2400" dirty="0"/>
          </a:p>
        </p:txBody>
      </p:sp>
      <p:sp>
        <p:nvSpPr>
          <p:cNvPr id="7" name="Title 6"/>
          <p:cNvSpPr>
            <a:spLocks noGrp="1"/>
          </p:cNvSpPr>
          <p:nvPr>
            <p:ph type="title"/>
          </p:nvPr>
        </p:nvSpPr>
        <p:spPr>
          <a:xfrm>
            <a:off x="274639" y="-7938"/>
            <a:ext cx="11889564" cy="917575"/>
          </a:xfrm>
        </p:spPr>
        <p:txBody>
          <a:bodyPr/>
          <a:lstStyle/>
          <a:p>
            <a:r>
              <a:rPr lang="en-US" dirty="0">
                <a:solidFill>
                  <a:srgbClr val="333333"/>
                </a:solidFill>
              </a:rPr>
              <a:t>Why Automate?</a:t>
            </a:r>
          </a:p>
        </p:txBody>
      </p:sp>
      <p:sp>
        <p:nvSpPr>
          <p:cNvPr id="29" name="Rectangle 28">
            <a:extLst>
              <a:ext uri="{FF2B5EF4-FFF2-40B4-BE49-F238E27FC236}">
                <a16:creationId xmlns:a16="http://schemas.microsoft.com/office/drawing/2014/main" id="{816CA1D0-A8B6-4933-8D5C-0C98E8D9DCDE}"/>
              </a:ext>
            </a:extLst>
          </p:cNvPr>
          <p:cNvSpPr/>
          <p:nvPr/>
        </p:nvSpPr>
        <p:spPr>
          <a:xfrm>
            <a:off x="350837" y="1494412"/>
            <a:ext cx="12039600" cy="2123658"/>
          </a:xfrm>
          <a:prstGeom prst="rect">
            <a:avLst/>
          </a:prstGeom>
        </p:spPr>
        <p:txBody>
          <a:bodyPr wrap="square">
            <a:spAutoFit/>
          </a:bodyPr>
          <a:lstStyle/>
          <a:p>
            <a:pPr marL="457200" indent="-457200">
              <a:buFont typeface="Arial" panose="020B0604020202020204" pitchFamily="34" charset="0"/>
              <a:buChar char="•"/>
            </a:pPr>
            <a:r>
              <a:rPr lang="en-US" sz="2400" dirty="0"/>
              <a:t>Modern Apps (Generally not Cloud Infrastructure &amp; Management workloads)</a:t>
            </a:r>
          </a:p>
          <a:p>
            <a:pPr marL="923571" lvl="1" indent="-457200">
              <a:buFont typeface="Courier New" panose="02070309020205020404" pitchFamily="49" charset="0"/>
              <a:buChar char="o"/>
            </a:pPr>
            <a:r>
              <a:rPr lang="en-US" sz="1600" dirty="0"/>
              <a:t>Think microservices and containerized application generally utilizing up-stack Azure offerings aka ‘PaaS ‘ implementations</a:t>
            </a:r>
          </a:p>
          <a:p>
            <a:pPr marL="457200" indent="-457200">
              <a:buFont typeface="Arial" panose="020B0604020202020204" pitchFamily="34" charset="0"/>
              <a:buChar char="•"/>
            </a:pPr>
            <a:r>
              <a:rPr lang="en-US" sz="2400" dirty="0"/>
              <a:t>Traditional Apps (Very much not legacy yet!)</a:t>
            </a:r>
          </a:p>
          <a:p>
            <a:pPr marL="923571" lvl="1" indent="-457200">
              <a:buFont typeface="Courier New" panose="02070309020205020404" pitchFamily="49" charset="0"/>
              <a:buChar char="o"/>
            </a:pPr>
            <a:r>
              <a:rPr lang="en-US" sz="1600" dirty="0"/>
              <a:t>Monolith implementation – Multi-tier applications implemented on-</a:t>
            </a:r>
            <a:r>
              <a:rPr lang="en-US" sz="1600" dirty="0" err="1"/>
              <a:t>prem</a:t>
            </a:r>
            <a:r>
              <a:rPr lang="en-US" sz="1600" dirty="0"/>
              <a:t> environments</a:t>
            </a:r>
          </a:p>
          <a:p>
            <a:pPr marL="923571" lvl="1" indent="-457200">
              <a:buFont typeface="Courier New" panose="02070309020205020404" pitchFamily="49" charset="0"/>
              <a:buChar char="o"/>
            </a:pPr>
            <a:r>
              <a:rPr lang="en-US" sz="1600" dirty="0"/>
              <a:t>These are the applications that most of our (CIM) Azure offerings target. For example: </a:t>
            </a:r>
          </a:p>
          <a:p>
            <a:pPr marL="1389942" lvl="2" indent="-457200">
              <a:buFont typeface="Arial" panose="020B0604020202020204" pitchFamily="34" charset="0"/>
              <a:buChar char="•"/>
            </a:pPr>
            <a:r>
              <a:rPr lang="en-US" sz="1200" dirty="0"/>
              <a:t>OMS 		– 	Monitor these multi-tier Applications</a:t>
            </a:r>
          </a:p>
          <a:p>
            <a:pPr marL="1389942" lvl="2" indent="-457200">
              <a:buFont typeface="Arial" panose="020B0604020202020204" pitchFamily="34" charset="0"/>
              <a:buChar char="•"/>
            </a:pPr>
            <a:r>
              <a:rPr lang="en-US" sz="1200" dirty="0"/>
              <a:t>DR		–	Making these apps resilient and highly available </a:t>
            </a:r>
          </a:p>
          <a:p>
            <a:pPr marL="1389942" lvl="2" indent="-457200">
              <a:buFont typeface="Arial" panose="020B0604020202020204" pitchFamily="34" charset="0"/>
              <a:buChar char="•"/>
            </a:pPr>
            <a:r>
              <a:rPr lang="en-US" sz="1200" dirty="0"/>
              <a:t>Lift &amp; Shift	–	Move these Apps to the cloud without rewriting existing code</a:t>
            </a:r>
          </a:p>
        </p:txBody>
      </p:sp>
      <p:sp>
        <p:nvSpPr>
          <p:cNvPr id="30" name="Rectangle 29">
            <a:extLst>
              <a:ext uri="{FF2B5EF4-FFF2-40B4-BE49-F238E27FC236}">
                <a16:creationId xmlns:a16="http://schemas.microsoft.com/office/drawing/2014/main" id="{181C6B48-4BF6-4966-A667-CA6178B265B0}"/>
              </a:ext>
            </a:extLst>
          </p:cNvPr>
          <p:cNvSpPr/>
          <p:nvPr/>
        </p:nvSpPr>
        <p:spPr>
          <a:xfrm>
            <a:off x="46037" y="909637"/>
            <a:ext cx="3048000" cy="584775"/>
          </a:xfrm>
          <a:prstGeom prst="rect">
            <a:avLst/>
          </a:prstGeom>
        </p:spPr>
        <p:txBody>
          <a:bodyPr wrap="square">
            <a:spAutoFit/>
          </a:bodyPr>
          <a:lstStyle/>
          <a:p>
            <a:r>
              <a:rPr lang="en-US" sz="3200" dirty="0"/>
              <a:t>Types of Apps:</a:t>
            </a:r>
          </a:p>
        </p:txBody>
      </p:sp>
      <p:sp>
        <p:nvSpPr>
          <p:cNvPr id="31" name="Rectangle 30">
            <a:extLst>
              <a:ext uri="{FF2B5EF4-FFF2-40B4-BE49-F238E27FC236}">
                <a16:creationId xmlns:a16="http://schemas.microsoft.com/office/drawing/2014/main" id="{B2BC451B-68A9-41D4-B578-553A6295AB78}"/>
              </a:ext>
            </a:extLst>
          </p:cNvPr>
          <p:cNvSpPr/>
          <p:nvPr/>
        </p:nvSpPr>
        <p:spPr>
          <a:xfrm>
            <a:off x="274637" y="4183062"/>
            <a:ext cx="11582400" cy="2431435"/>
          </a:xfrm>
          <a:prstGeom prst="rect">
            <a:avLst/>
          </a:prstGeom>
        </p:spPr>
        <p:txBody>
          <a:bodyPr wrap="square">
            <a:spAutoFit/>
          </a:bodyPr>
          <a:lstStyle/>
          <a:p>
            <a:r>
              <a:rPr lang="en-US" sz="2000" dirty="0"/>
              <a:t>Automation streamlines and scales the delivery of these applications</a:t>
            </a:r>
          </a:p>
          <a:p>
            <a:endParaRPr lang="en-US" sz="800" dirty="0"/>
          </a:p>
          <a:p>
            <a:r>
              <a:rPr lang="en-US" sz="2000" dirty="0"/>
              <a:t>Any CICD implementation requires the following functionality:</a:t>
            </a:r>
          </a:p>
          <a:p>
            <a:pPr marL="809271" lvl="1" indent="-342900">
              <a:buFont typeface="Arial" panose="020B0604020202020204" pitchFamily="34" charset="0"/>
              <a:buChar char="•"/>
            </a:pPr>
            <a:r>
              <a:rPr lang="en-US" sz="2000" dirty="0"/>
              <a:t>Orchestration </a:t>
            </a:r>
          </a:p>
          <a:p>
            <a:pPr marL="809271" lvl="1" indent="-342900">
              <a:buFont typeface="Arial" panose="020B0604020202020204" pitchFamily="34" charset="0"/>
              <a:buChar char="•"/>
            </a:pPr>
            <a:r>
              <a:rPr lang="en-US" sz="2000" dirty="0"/>
              <a:t>Infrastructure as Code (Azure ARM Templates / AWS </a:t>
            </a:r>
            <a:r>
              <a:rPr lang="en-US" sz="2000" dirty="0" err="1"/>
              <a:t>Cloudformation</a:t>
            </a:r>
            <a:r>
              <a:rPr lang="en-US" sz="2000" dirty="0"/>
              <a:t> / Terra Other SDKs)</a:t>
            </a:r>
          </a:p>
          <a:p>
            <a:pPr marL="809271" lvl="1" indent="-342900">
              <a:buFont typeface="Arial" panose="020B0604020202020204" pitchFamily="34" charset="0"/>
              <a:buChar char="•"/>
            </a:pPr>
            <a:r>
              <a:rPr lang="en-US" sz="2000" dirty="0"/>
              <a:t>Configuration Management</a:t>
            </a:r>
          </a:p>
          <a:p>
            <a:pPr marL="809271" lvl="1" indent="-342900">
              <a:buFont typeface="Arial" panose="020B0604020202020204" pitchFamily="34" charset="0"/>
              <a:buChar char="•"/>
            </a:pPr>
            <a:r>
              <a:rPr lang="en-US" sz="2000" dirty="0"/>
              <a:t>Monitoring </a:t>
            </a:r>
          </a:p>
          <a:p>
            <a:pPr marL="809271" lvl="1" indent="-342900">
              <a:buFont typeface="Arial" panose="020B0604020202020204" pitchFamily="34" charset="0"/>
              <a:buChar char="•"/>
            </a:pPr>
            <a:endParaRPr lang="en-US" sz="2000" dirty="0"/>
          </a:p>
        </p:txBody>
      </p:sp>
      <p:sp>
        <p:nvSpPr>
          <p:cNvPr id="32" name="Rectangle 31">
            <a:extLst>
              <a:ext uri="{FF2B5EF4-FFF2-40B4-BE49-F238E27FC236}">
                <a16:creationId xmlns:a16="http://schemas.microsoft.com/office/drawing/2014/main" id="{36426DCD-6C83-408F-9852-7E6115D1D1BF}"/>
              </a:ext>
            </a:extLst>
          </p:cNvPr>
          <p:cNvSpPr/>
          <p:nvPr/>
        </p:nvSpPr>
        <p:spPr>
          <a:xfrm>
            <a:off x="46037" y="3649662"/>
            <a:ext cx="11582400" cy="584775"/>
          </a:xfrm>
          <a:prstGeom prst="rect">
            <a:avLst/>
          </a:prstGeom>
        </p:spPr>
        <p:txBody>
          <a:bodyPr wrap="square">
            <a:spAutoFit/>
          </a:bodyPr>
          <a:lstStyle/>
          <a:p>
            <a:r>
              <a:rPr lang="en-US" sz="3200" dirty="0"/>
              <a:t>Automation:</a:t>
            </a:r>
          </a:p>
        </p:txBody>
      </p:sp>
    </p:spTree>
    <p:extLst>
      <p:ext uri="{BB962C8B-B14F-4D97-AF65-F5344CB8AC3E}">
        <p14:creationId xmlns:p14="http://schemas.microsoft.com/office/powerpoint/2010/main" val="7768428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83"/>
          <p:cNvSpPr>
            <a:spLocks noChangeAspect="1" noEditPoints="1"/>
          </p:cNvSpPr>
          <p:nvPr/>
        </p:nvSpPr>
        <p:spPr bwMode="black">
          <a:xfrm>
            <a:off x="1570037" y="995410"/>
            <a:ext cx="802843" cy="96579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83919" tIns="41960" rIns="83919" bIns="41960" numCol="1" anchor="t" anchorCtr="0" compatLnSpc="1">
            <a:prstTxWarp prst="textNoShape">
              <a:avLst/>
            </a:prstTxWarp>
          </a:bodyPr>
          <a:lstStyle/>
          <a:p>
            <a:pPr defTabSz="931889"/>
            <a:endParaRPr lang="en-US" sz="1632" kern="0" dirty="0">
              <a:solidFill>
                <a:prstClr val="black"/>
              </a:solidFill>
            </a:endParaRPr>
          </a:p>
        </p:txBody>
      </p:sp>
      <p:grpSp>
        <p:nvGrpSpPr>
          <p:cNvPr id="10" name="Group 9"/>
          <p:cNvGrpSpPr/>
          <p:nvPr/>
        </p:nvGrpSpPr>
        <p:grpSpPr>
          <a:xfrm>
            <a:off x="4392000" y="1047913"/>
            <a:ext cx="879363" cy="906587"/>
            <a:chOff x="788838" y="2946069"/>
            <a:chExt cx="574882" cy="592965"/>
          </a:xfrm>
          <a:solidFill>
            <a:schemeClr val="tx1"/>
          </a:solidFill>
        </p:grpSpPr>
        <p:sp>
          <p:nvSpPr>
            <p:cNvPr id="11" name="Arc 10"/>
            <p:cNvSpPr/>
            <p:nvPr/>
          </p:nvSpPr>
          <p:spPr>
            <a:xfrm rot="1396383" flipH="1">
              <a:off x="918388" y="3003574"/>
              <a:ext cx="445332" cy="535460"/>
            </a:xfrm>
            <a:prstGeom prst="arc">
              <a:avLst>
                <a:gd name="adj1" fmla="val 8071096"/>
                <a:gd name="adj2" fmla="val 15752083"/>
              </a:avLst>
            </a:prstGeom>
            <a:noFill/>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algn="ctr" defTabSz="932033"/>
              <a:endParaRPr lang="en-US" sz="1836" kern="0" dirty="0">
                <a:solidFill>
                  <a:srgbClr val="505050"/>
                </a:solidFill>
              </a:endParaRPr>
            </a:p>
          </p:txBody>
        </p:sp>
        <p:sp>
          <p:nvSpPr>
            <p:cNvPr id="12" name="Arc 11"/>
            <p:cNvSpPr/>
            <p:nvPr/>
          </p:nvSpPr>
          <p:spPr>
            <a:xfrm>
              <a:off x="788838" y="2946069"/>
              <a:ext cx="445332" cy="535460"/>
            </a:xfrm>
            <a:prstGeom prst="arc">
              <a:avLst>
                <a:gd name="adj1" fmla="val 8071096"/>
                <a:gd name="adj2" fmla="val 15752083"/>
              </a:avLst>
            </a:prstGeom>
            <a:noFill/>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91385" tIns="45692" rIns="91385" bIns="45692" rtlCol="0" anchor="ctr"/>
            <a:lstStyle/>
            <a:p>
              <a:pPr algn="ctr" defTabSz="932033"/>
              <a:endParaRPr lang="en-US" sz="1836" kern="0" dirty="0">
                <a:solidFill>
                  <a:srgbClr val="505050"/>
                </a:solidFill>
              </a:endParaRPr>
            </a:p>
          </p:txBody>
        </p:sp>
        <p:grpSp>
          <p:nvGrpSpPr>
            <p:cNvPr id="13" name="Group 89"/>
            <p:cNvGrpSpPr/>
            <p:nvPr/>
          </p:nvGrpSpPr>
          <p:grpSpPr>
            <a:xfrm>
              <a:off x="900135" y="3037770"/>
              <a:ext cx="359429" cy="358342"/>
              <a:chOff x="4263671" y="4256266"/>
              <a:chExt cx="1123945" cy="1113202"/>
            </a:xfrm>
            <a:grpFill/>
          </p:grpSpPr>
          <p:grpSp>
            <p:nvGrpSpPr>
              <p:cNvPr id="14" name="Group 88"/>
              <p:cNvGrpSpPr/>
              <p:nvPr/>
            </p:nvGrpSpPr>
            <p:grpSpPr>
              <a:xfrm>
                <a:off x="4263671" y="4256266"/>
                <a:ext cx="1123945" cy="1113202"/>
                <a:chOff x="5764931" y="4024246"/>
                <a:chExt cx="1123946" cy="1113201"/>
              </a:xfrm>
              <a:grpFill/>
            </p:grpSpPr>
            <p:sp>
              <p:nvSpPr>
                <p:cNvPr id="16"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91385" tIns="45692" rIns="91385" bIns="45692" numCol="1" anchor="t" anchorCtr="0" compatLnSpc="1">
                  <a:prstTxWarp prst="textNoShape">
                    <a:avLst/>
                  </a:prstTxWarp>
                </a:bodyPr>
                <a:lstStyle/>
                <a:p>
                  <a:pPr defTabSz="932033"/>
                  <a:endParaRPr lang="en-US" sz="1836" kern="0" dirty="0">
                    <a:solidFill>
                      <a:srgbClr val="505050"/>
                    </a:solidFill>
                  </a:endParaRPr>
                </a:p>
              </p:txBody>
            </p:sp>
            <p:sp>
              <p:nvSpPr>
                <p:cNvPr id="17"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grpFill/>
                <a:ln w="9525">
                  <a:noFill/>
                  <a:round/>
                  <a:headEnd/>
                  <a:tailEnd/>
                </a:ln>
                <a:extLst/>
              </p:spPr>
              <p:txBody>
                <a:bodyPr vert="horz" wrap="square" lIns="91385" tIns="45692" rIns="91385" bIns="45692" numCol="1" anchor="t" anchorCtr="0" compatLnSpc="1">
                  <a:prstTxWarp prst="textNoShape">
                    <a:avLst/>
                  </a:prstTxWarp>
                </a:bodyPr>
                <a:lstStyle/>
                <a:p>
                  <a:pPr defTabSz="932033"/>
                  <a:endParaRPr lang="en-US" sz="1836" kern="0" dirty="0">
                    <a:solidFill>
                      <a:srgbClr val="505050"/>
                    </a:solidFill>
                  </a:endParaRPr>
                </a:p>
              </p:txBody>
            </p:sp>
          </p:grpSp>
          <p:sp>
            <p:nvSpPr>
              <p:cNvPr id="15" name="Freeform 580"/>
              <p:cNvSpPr>
                <a:spLocks/>
              </p:cNvSpPr>
              <p:nvPr/>
            </p:nvSpPr>
            <p:spPr bwMode="auto">
              <a:xfrm>
                <a:off x="4501034" y="4621054"/>
                <a:ext cx="437831" cy="592298"/>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91385" tIns="45692" rIns="91385" bIns="45692" numCol="1" anchor="t" anchorCtr="0" compatLnSpc="1">
                <a:prstTxWarp prst="textNoShape">
                  <a:avLst/>
                </a:prstTxWarp>
              </a:bodyPr>
              <a:lstStyle/>
              <a:p>
                <a:pPr defTabSz="932033"/>
                <a:endParaRPr lang="en-US" sz="1836" kern="0" dirty="0">
                  <a:solidFill>
                    <a:srgbClr val="505050"/>
                  </a:solidFill>
                </a:endParaRPr>
              </a:p>
            </p:txBody>
          </p:sp>
        </p:grpSp>
      </p:grpSp>
      <p:grpSp>
        <p:nvGrpSpPr>
          <p:cNvPr id="21" name="Group 79"/>
          <p:cNvGrpSpPr>
            <a:grpSpLocks noChangeAspect="1"/>
          </p:cNvGrpSpPr>
          <p:nvPr/>
        </p:nvGrpSpPr>
        <p:grpSpPr bwMode="black">
          <a:xfrm>
            <a:off x="7194845" y="982663"/>
            <a:ext cx="978995" cy="973498"/>
            <a:chOff x="2462213" y="1598613"/>
            <a:chExt cx="4222750" cy="3667125"/>
          </a:xfrm>
          <a:solidFill>
            <a:schemeClr val="tx1"/>
          </a:solidFill>
        </p:grpSpPr>
        <p:sp>
          <p:nvSpPr>
            <p:cNvPr id="22"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3"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4"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5"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6"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7"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8"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29"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0"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1"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2"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3"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4" name="Freeform 18"/>
            <p:cNvSpPr>
              <a:spLocks/>
            </p:cNvSpPr>
            <p:nvPr/>
          </p:nvSpPr>
          <p:spPr bwMode="black">
            <a:xfrm>
              <a:off x="3579813" y="2892426"/>
              <a:ext cx="1833564" cy="1068389"/>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3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sp>
          <p:nvSpPr>
            <p:cNvPr id="4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1855"/>
              <a:endParaRPr lang="en-US" sz="1632" kern="0" dirty="0">
                <a:gradFill flip="none" rotWithShape="1">
                  <a:gsLst>
                    <a:gs pos="0">
                      <a:srgbClr val="FFFFFF"/>
                    </a:gs>
                    <a:gs pos="100000">
                      <a:srgbClr val="FFFFFF"/>
                    </a:gs>
                  </a:gsLst>
                  <a:lin ang="10800000" scaled="1"/>
                  <a:tileRect/>
                </a:gradFill>
              </a:endParaRPr>
            </a:p>
          </p:txBody>
        </p:sp>
      </p:grpSp>
      <p:sp>
        <p:nvSpPr>
          <p:cNvPr id="4" name="Rectangle 3"/>
          <p:cNvSpPr/>
          <p:nvPr/>
        </p:nvSpPr>
        <p:spPr bwMode="auto">
          <a:xfrm>
            <a:off x="531275" y="2986352"/>
            <a:ext cx="2716537" cy="2187310"/>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defTabSz="914224">
              <a:spcBef>
                <a:spcPts val="2040"/>
              </a:spcBef>
              <a:spcAft>
                <a:spcPts val="200"/>
              </a:spcAft>
            </a:pPr>
            <a:r>
              <a:rPr lang="en-US" sz="1200" kern="0" dirty="0">
                <a:solidFill>
                  <a:schemeClr val="bg2"/>
                </a:solidFill>
              </a:rPr>
              <a:t>Set of tooling that strings all the automation scripts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Jenkins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VSTS</a:t>
            </a:r>
          </a:p>
          <a:p>
            <a:pPr marL="342900" indent="-342900" defTabSz="914224">
              <a:spcBef>
                <a:spcPts val="2040"/>
              </a:spcBef>
              <a:spcAft>
                <a:spcPts val="200"/>
              </a:spcAft>
              <a:buFont typeface="Arial" panose="020B0604020202020204" pitchFamily="34" charset="0"/>
              <a:buChar char="•"/>
            </a:pPr>
            <a:r>
              <a:rPr lang="en-US" sz="1400" kern="0" dirty="0" err="1">
                <a:solidFill>
                  <a:schemeClr val="bg2"/>
                </a:solidFill>
              </a:rPr>
              <a:t>GitLab</a:t>
            </a:r>
            <a:endParaRPr lang="en-US" sz="1400" kern="0" dirty="0">
              <a:solidFill>
                <a:schemeClr val="bg2"/>
              </a:solidFill>
            </a:endParaRPr>
          </a:p>
        </p:txBody>
      </p:sp>
      <p:sp>
        <p:nvSpPr>
          <p:cNvPr id="64" name="Rectangle 63"/>
          <p:cNvSpPr/>
          <p:nvPr/>
        </p:nvSpPr>
        <p:spPr bwMode="auto">
          <a:xfrm>
            <a:off x="531275" y="2159896"/>
            <a:ext cx="2716537" cy="79620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1855">
              <a:spcBef>
                <a:spcPts val="2040"/>
              </a:spcBef>
            </a:pPr>
            <a:r>
              <a:rPr lang="en-US" dirty="0">
                <a:solidFill>
                  <a:srgbClr val="333333"/>
                </a:solidFill>
              </a:rPr>
              <a:t>Orchestration</a:t>
            </a:r>
          </a:p>
        </p:txBody>
      </p:sp>
      <p:sp>
        <p:nvSpPr>
          <p:cNvPr id="65" name="Rectangle 64"/>
          <p:cNvSpPr/>
          <p:nvPr/>
        </p:nvSpPr>
        <p:spPr bwMode="auto">
          <a:xfrm>
            <a:off x="3416533" y="2159895"/>
            <a:ext cx="2716537" cy="79620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14224">
              <a:spcBef>
                <a:spcPts val="2040"/>
              </a:spcBef>
            </a:pPr>
            <a:r>
              <a:rPr lang="en-US" dirty="0">
                <a:solidFill>
                  <a:srgbClr val="333333"/>
                </a:solidFill>
              </a:rPr>
              <a:t>Infrastructure as Code</a:t>
            </a:r>
            <a:endParaRPr lang="en-US" kern="0" dirty="0">
              <a:solidFill>
                <a:srgbClr val="333333"/>
              </a:solidFill>
              <a:latin typeface="+mj-lt"/>
            </a:endParaRPr>
          </a:p>
        </p:txBody>
      </p:sp>
      <p:sp>
        <p:nvSpPr>
          <p:cNvPr id="69" name="Rectangle 68"/>
          <p:cNvSpPr/>
          <p:nvPr/>
        </p:nvSpPr>
        <p:spPr bwMode="auto">
          <a:xfrm>
            <a:off x="3416533" y="2986352"/>
            <a:ext cx="2716537" cy="2187310"/>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defTabSz="914224">
              <a:spcBef>
                <a:spcPts val="2040"/>
              </a:spcBef>
              <a:spcAft>
                <a:spcPts val="200"/>
              </a:spcAft>
            </a:pPr>
            <a:r>
              <a:rPr lang="en-US" sz="1200" kern="0" dirty="0">
                <a:solidFill>
                  <a:schemeClr val="bg2"/>
                </a:solidFill>
              </a:rPr>
              <a:t>Deploys out infrastructure resources required support business Apps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Azure ARM Templates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AWS </a:t>
            </a:r>
            <a:r>
              <a:rPr lang="en-US" sz="1400" kern="0" dirty="0" err="1">
                <a:solidFill>
                  <a:schemeClr val="bg2"/>
                </a:solidFill>
              </a:rPr>
              <a:t>Cloudformation</a:t>
            </a:r>
            <a:endParaRPr lang="en-US" sz="1400" kern="0" dirty="0">
              <a:solidFill>
                <a:schemeClr val="bg2"/>
              </a:solidFill>
            </a:endParaRPr>
          </a:p>
          <a:p>
            <a:pPr marL="342900" indent="-342900" defTabSz="914224">
              <a:spcBef>
                <a:spcPts val="2040"/>
              </a:spcBef>
              <a:spcAft>
                <a:spcPts val="200"/>
              </a:spcAft>
              <a:buFont typeface="Arial" panose="020B0604020202020204" pitchFamily="34" charset="0"/>
              <a:buChar char="•"/>
            </a:pPr>
            <a:r>
              <a:rPr lang="en-US" sz="1400" kern="0" dirty="0" err="1">
                <a:solidFill>
                  <a:schemeClr val="bg2"/>
                </a:solidFill>
              </a:rPr>
              <a:t>HashiCorp</a:t>
            </a:r>
            <a:r>
              <a:rPr lang="en-US" sz="1400" kern="0" dirty="0">
                <a:solidFill>
                  <a:schemeClr val="bg2"/>
                </a:solidFill>
              </a:rPr>
              <a:t> - Terraform</a:t>
            </a:r>
          </a:p>
        </p:txBody>
      </p:sp>
      <p:sp>
        <p:nvSpPr>
          <p:cNvPr id="66" name="Rectangle 65"/>
          <p:cNvSpPr/>
          <p:nvPr/>
        </p:nvSpPr>
        <p:spPr bwMode="auto">
          <a:xfrm>
            <a:off x="6301792" y="2159896"/>
            <a:ext cx="2716537" cy="79620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defTabSz="914224">
              <a:spcBef>
                <a:spcPts val="2040"/>
              </a:spcBef>
            </a:pPr>
            <a:r>
              <a:rPr lang="en-US" sz="1600" b="1" kern="0" dirty="0">
                <a:solidFill>
                  <a:schemeClr val="bg1"/>
                </a:solidFill>
                <a:latin typeface="+mj-lt"/>
              </a:rPr>
              <a:t>Configuration Management</a:t>
            </a:r>
          </a:p>
        </p:txBody>
      </p:sp>
      <p:sp>
        <p:nvSpPr>
          <p:cNvPr id="70" name="Rectangle 69"/>
          <p:cNvSpPr/>
          <p:nvPr/>
        </p:nvSpPr>
        <p:spPr>
          <a:xfrm>
            <a:off x="6301792" y="2986352"/>
            <a:ext cx="2716537" cy="2187310"/>
          </a:xfrm>
          <a:prstGeom prst="rect">
            <a:avLst/>
          </a:prstGeom>
          <a:solidFill>
            <a:schemeClr val="tx1">
              <a:lumMod val="95000"/>
            </a:schemeClr>
          </a:solidFill>
        </p:spPr>
        <p:txBody>
          <a:bodyPr wrap="square" lIns="186494" tIns="186494">
            <a:noAutofit/>
          </a:bodyPr>
          <a:lstStyle/>
          <a:p>
            <a:pPr defTabSz="914224">
              <a:spcBef>
                <a:spcPts val="2040"/>
              </a:spcBef>
              <a:spcAft>
                <a:spcPts val="200"/>
              </a:spcAft>
            </a:pPr>
            <a:r>
              <a:rPr lang="en-US" sz="1200" kern="0" dirty="0">
                <a:solidFill>
                  <a:schemeClr val="bg2"/>
                </a:solidFill>
              </a:rPr>
              <a:t>Configure the resources that have been deployed</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Puppet / Chef</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DCS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OSS - Python (Fabric)</a:t>
            </a:r>
          </a:p>
        </p:txBody>
      </p:sp>
      <p:sp>
        <p:nvSpPr>
          <p:cNvPr id="67" name="Rectangle 66"/>
          <p:cNvSpPr/>
          <p:nvPr/>
        </p:nvSpPr>
        <p:spPr bwMode="auto">
          <a:xfrm>
            <a:off x="9187050" y="2159896"/>
            <a:ext cx="2716537" cy="79620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14224">
              <a:spcBef>
                <a:spcPts val="2040"/>
              </a:spcBef>
            </a:pPr>
            <a:r>
              <a:rPr lang="en-US" sz="2856" kern="0" dirty="0">
                <a:solidFill>
                  <a:schemeClr val="bg1"/>
                </a:solidFill>
                <a:latin typeface="+mj-lt"/>
              </a:rPr>
              <a:t>Monitoring</a:t>
            </a:r>
          </a:p>
        </p:txBody>
      </p:sp>
      <p:sp>
        <p:nvSpPr>
          <p:cNvPr id="71" name="Rectangle 70"/>
          <p:cNvSpPr/>
          <p:nvPr/>
        </p:nvSpPr>
        <p:spPr>
          <a:xfrm>
            <a:off x="9187050" y="2986352"/>
            <a:ext cx="2716537" cy="2187310"/>
          </a:xfrm>
          <a:prstGeom prst="rect">
            <a:avLst/>
          </a:prstGeom>
          <a:solidFill>
            <a:schemeClr val="tx1">
              <a:lumMod val="95000"/>
            </a:schemeClr>
          </a:solidFill>
        </p:spPr>
        <p:txBody>
          <a:bodyPr wrap="square" lIns="186494" tIns="186494">
            <a:noAutofit/>
          </a:bodyPr>
          <a:lstStyle/>
          <a:p>
            <a:pPr defTabSz="914224">
              <a:spcBef>
                <a:spcPts val="2040"/>
              </a:spcBef>
              <a:spcAft>
                <a:spcPts val="200"/>
              </a:spcAft>
            </a:pPr>
            <a:r>
              <a:rPr lang="en-US" sz="1200" kern="0" dirty="0">
                <a:solidFill>
                  <a:schemeClr val="bg2"/>
                </a:solidFill>
              </a:rPr>
              <a:t>Add monitoring capability especially if its to go into production</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AWS </a:t>
            </a:r>
            <a:r>
              <a:rPr lang="en-US" sz="1400" kern="0" dirty="0" err="1">
                <a:solidFill>
                  <a:schemeClr val="bg2"/>
                </a:solidFill>
              </a:rPr>
              <a:t>CloudWatch</a:t>
            </a:r>
            <a:endParaRPr lang="en-US" sz="1400" kern="0" dirty="0">
              <a:solidFill>
                <a:schemeClr val="bg2"/>
              </a:solidFill>
            </a:endParaRP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Azure OMS</a:t>
            </a:r>
          </a:p>
          <a:p>
            <a:pPr marL="342900" indent="-342900" defTabSz="914224">
              <a:spcBef>
                <a:spcPts val="2040"/>
              </a:spcBef>
              <a:spcAft>
                <a:spcPts val="200"/>
              </a:spcAft>
              <a:buFont typeface="Arial" panose="020B0604020202020204" pitchFamily="34" charset="0"/>
              <a:buChar char="•"/>
            </a:pPr>
            <a:r>
              <a:rPr lang="en-US" sz="1400" kern="0" dirty="0">
                <a:solidFill>
                  <a:schemeClr val="bg2"/>
                </a:solidFill>
              </a:rPr>
              <a:t>Splunk / ELK</a:t>
            </a:r>
          </a:p>
        </p:txBody>
      </p:sp>
      <p:sp>
        <p:nvSpPr>
          <p:cNvPr id="2" name="Rectangle 1">
            <a:extLst>
              <a:ext uri="{FF2B5EF4-FFF2-40B4-BE49-F238E27FC236}">
                <a16:creationId xmlns:a16="http://schemas.microsoft.com/office/drawing/2014/main" id="{747199DE-AFD3-41A1-BD33-614621AE95B7}"/>
              </a:ext>
            </a:extLst>
          </p:cNvPr>
          <p:cNvSpPr/>
          <p:nvPr/>
        </p:nvSpPr>
        <p:spPr>
          <a:xfrm>
            <a:off x="36512" y="43243"/>
            <a:ext cx="9518953" cy="770404"/>
          </a:xfrm>
          <a:prstGeom prst="rect">
            <a:avLst/>
          </a:prstGeom>
        </p:spPr>
        <p:txBody>
          <a:bodyPr wrap="none">
            <a:spAutoFit/>
          </a:bodyPr>
          <a:lstStyle/>
          <a:p>
            <a:pPr defTabSz="914117">
              <a:lnSpc>
                <a:spcPct val="90000"/>
              </a:lnSpc>
              <a:spcBef>
                <a:spcPct val="0"/>
              </a:spcBef>
            </a:pPr>
            <a:r>
              <a:rPr lang="en-US" sz="4896" spc="-100" dirty="0">
                <a:ln w="3175">
                  <a:noFill/>
                </a:ln>
                <a:gradFill>
                  <a:gsLst>
                    <a:gs pos="1250">
                      <a:schemeClr val="tx1"/>
                    </a:gs>
                    <a:gs pos="100000">
                      <a:schemeClr val="tx1"/>
                    </a:gs>
                  </a:gsLst>
                  <a:lin ang="5400000" scaled="0"/>
                </a:gradFill>
                <a:latin typeface="+mj-lt"/>
                <a:cs typeface="Segoe UI" pitchFamily="34" charset="0"/>
              </a:rPr>
              <a:t>Automation Framework Components</a:t>
            </a:r>
          </a:p>
        </p:txBody>
      </p:sp>
      <p:sp>
        <p:nvSpPr>
          <p:cNvPr id="72" name="Rectangle 71">
            <a:extLst>
              <a:ext uri="{FF2B5EF4-FFF2-40B4-BE49-F238E27FC236}">
                <a16:creationId xmlns:a16="http://schemas.microsoft.com/office/drawing/2014/main" id="{C1A2247F-9477-4E92-A8B5-DB6062B360F1}"/>
              </a:ext>
            </a:extLst>
          </p:cNvPr>
          <p:cNvSpPr/>
          <p:nvPr/>
        </p:nvSpPr>
        <p:spPr bwMode="auto">
          <a:xfrm>
            <a:off x="531275" y="5326062"/>
            <a:ext cx="11401962" cy="381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93247" rIns="93247" bIns="93247" numCol="1" rtlCol="0" anchor="ctr" anchorCtr="0" compatLnSpc="1">
            <a:prstTxWarp prst="textNoShape">
              <a:avLst/>
            </a:prstTxWarp>
          </a:bodyPr>
          <a:lstStyle/>
          <a:p>
            <a:pPr algn="ctr" defTabSz="931855">
              <a:spcBef>
                <a:spcPts val="2040"/>
              </a:spcBef>
            </a:pPr>
            <a:r>
              <a:rPr lang="en-US" dirty="0">
                <a:solidFill>
                  <a:srgbClr val="333333"/>
                </a:solidFill>
              </a:rPr>
              <a:t>Supporting Tools</a:t>
            </a:r>
          </a:p>
        </p:txBody>
      </p:sp>
      <p:sp>
        <p:nvSpPr>
          <p:cNvPr id="73" name="Rectangle 72">
            <a:extLst>
              <a:ext uri="{FF2B5EF4-FFF2-40B4-BE49-F238E27FC236}">
                <a16:creationId xmlns:a16="http://schemas.microsoft.com/office/drawing/2014/main" id="{165D1DDB-5B37-4FC0-A6B1-0EB31126F2CF}"/>
              </a:ext>
            </a:extLst>
          </p:cNvPr>
          <p:cNvSpPr/>
          <p:nvPr/>
        </p:nvSpPr>
        <p:spPr bwMode="auto">
          <a:xfrm>
            <a:off x="531274" y="5723677"/>
            <a:ext cx="11401963" cy="973985"/>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0" bIns="146262" numCol="1" spcCol="0" rtlCol="0" fromWordArt="0" anchor="t" anchorCtr="0" forceAA="0" compatLnSpc="1">
            <a:prstTxWarp prst="textNoShape">
              <a:avLst/>
            </a:prstTxWarp>
            <a:noAutofit/>
          </a:bodyPr>
          <a:lstStyle/>
          <a:p>
            <a:pPr algn="ctr" defTabSz="914224">
              <a:spcBef>
                <a:spcPts val="2040"/>
              </a:spcBef>
              <a:spcAft>
                <a:spcPts val="200"/>
              </a:spcAft>
            </a:pPr>
            <a:r>
              <a:rPr lang="en-US" sz="1400" kern="0">
                <a:solidFill>
                  <a:schemeClr val="bg2"/>
                </a:solidFill>
              </a:rPr>
              <a:t>Underlying technologies that these stages require:</a:t>
            </a:r>
            <a:endParaRPr lang="en-US" sz="1400" kern="0" dirty="0">
              <a:solidFill>
                <a:schemeClr val="bg2"/>
              </a:solidFill>
            </a:endParaRPr>
          </a:p>
        </p:txBody>
      </p:sp>
      <p:sp>
        <p:nvSpPr>
          <p:cNvPr id="74" name="Rectangle 73">
            <a:extLst>
              <a:ext uri="{FF2B5EF4-FFF2-40B4-BE49-F238E27FC236}">
                <a16:creationId xmlns:a16="http://schemas.microsoft.com/office/drawing/2014/main" id="{33BC8ECC-B505-4C36-AD66-9C56C2189C4B}"/>
              </a:ext>
            </a:extLst>
          </p:cNvPr>
          <p:cNvSpPr/>
          <p:nvPr/>
        </p:nvSpPr>
        <p:spPr>
          <a:xfrm>
            <a:off x="614225" y="6240462"/>
            <a:ext cx="2390398" cy="286232"/>
          </a:xfrm>
          <a:prstGeom prst="rect">
            <a:avLst/>
          </a:prstGeom>
        </p:spPr>
        <p:txBody>
          <a:bodyPr wrap="none">
            <a:spAutoFit/>
          </a:bodyPr>
          <a:lstStyle/>
          <a:p>
            <a:pPr marL="285750" indent="-285750" defTabSz="914224">
              <a:lnSpc>
                <a:spcPct val="90000"/>
              </a:lnSpc>
              <a:spcBef>
                <a:spcPts val="2040"/>
              </a:spcBef>
              <a:spcAft>
                <a:spcPts val="200"/>
              </a:spcAft>
              <a:buFont typeface="Arial" panose="020B0604020202020204" pitchFamily="34" charset="0"/>
              <a:buChar char="•"/>
            </a:pPr>
            <a:r>
              <a:rPr lang="en-US" sz="1400" kern="0" dirty="0">
                <a:solidFill>
                  <a:schemeClr val="bg2"/>
                </a:solidFill>
              </a:rPr>
              <a:t>Source Control - GitHub</a:t>
            </a:r>
          </a:p>
        </p:txBody>
      </p:sp>
      <p:sp>
        <p:nvSpPr>
          <p:cNvPr id="75" name="Rectangle 74">
            <a:extLst>
              <a:ext uri="{FF2B5EF4-FFF2-40B4-BE49-F238E27FC236}">
                <a16:creationId xmlns:a16="http://schemas.microsoft.com/office/drawing/2014/main" id="{7DF8641E-A4F5-4E69-B426-AAEF3B9F4D13}"/>
              </a:ext>
            </a:extLst>
          </p:cNvPr>
          <p:cNvSpPr/>
          <p:nvPr/>
        </p:nvSpPr>
        <p:spPr>
          <a:xfrm>
            <a:off x="4466981" y="6266335"/>
            <a:ext cx="3275256" cy="286232"/>
          </a:xfrm>
          <a:prstGeom prst="rect">
            <a:avLst/>
          </a:prstGeom>
        </p:spPr>
        <p:txBody>
          <a:bodyPr wrap="none">
            <a:spAutoFit/>
          </a:bodyPr>
          <a:lstStyle/>
          <a:p>
            <a:pPr marL="285750" indent="-285750" defTabSz="914224">
              <a:lnSpc>
                <a:spcPct val="90000"/>
              </a:lnSpc>
              <a:spcBef>
                <a:spcPts val="2040"/>
              </a:spcBef>
              <a:spcAft>
                <a:spcPts val="200"/>
              </a:spcAft>
              <a:buFont typeface="Arial" panose="020B0604020202020204" pitchFamily="34" charset="0"/>
              <a:buChar char="•"/>
            </a:pPr>
            <a:r>
              <a:rPr lang="en-US" sz="1400" kern="0" dirty="0">
                <a:solidFill>
                  <a:schemeClr val="bg2"/>
                </a:solidFill>
              </a:rPr>
              <a:t>Package Management - Antifactory</a:t>
            </a:r>
          </a:p>
        </p:txBody>
      </p:sp>
      <p:pic>
        <p:nvPicPr>
          <p:cNvPr id="1026" name="Picture 2" descr="https://www.cocredo.co.uk/ccassets/site/images/misc/monitor.png">
            <a:extLst>
              <a:ext uri="{FF2B5EF4-FFF2-40B4-BE49-F238E27FC236}">
                <a16:creationId xmlns:a16="http://schemas.microsoft.com/office/drawing/2014/main" id="{467F8DF8-5C0B-4586-ACAA-616F0FE2E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9255" y="993620"/>
            <a:ext cx="1032126" cy="10321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76" name="Rectangle 75">
            <a:extLst>
              <a:ext uri="{FF2B5EF4-FFF2-40B4-BE49-F238E27FC236}">
                <a16:creationId xmlns:a16="http://schemas.microsoft.com/office/drawing/2014/main" id="{F0764F98-D002-4252-8A38-B47900F87128}"/>
              </a:ext>
            </a:extLst>
          </p:cNvPr>
          <p:cNvSpPr/>
          <p:nvPr/>
        </p:nvSpPr>
        <p:spPr>
          <a:xfrm>
            <a:off x="8351837" y="6266335"/>
            <a:ext cx="3575018" cy="286232"/>
          </a:xfrm>
          <a:prstGeom prst="rect">
            <a:avLst/>
          </a:prstGeom>
        </p:spPr>
        <p:txBody>
          <a:bodyPr wrap="none">
            <a:spAutoFit/>
          </a:bodyPr>
          <a:lstStyle/>
          <a:p>
            <a:pPr marL="285750" indent="-285750" defTabSz="914224">
              <a:lnSpc>
                <a:spcPct val="90000"/>
              </a:lnSpc>
              <a:spcBef>
                <a:spcPts val="2040"/>
              </a:spcBef>
              <a:spcAft>
                <a:spcPts val="200"/>
              </a:spcAft>
              <a:buFont typeface="Arial" panose="020B0604020202020204" pitchFamily="34" charset="0"/>
              <a:buChar char="•"/>
            </a:pPr>
            <a:r>
              <a:rPr lang="en-US" sz="1400" kern="0" dirty="0">
                <a:solidFill>
                  <a:schemeClr val="bg2"/>
                </a:solidFill>
              </a:rPr>
              <a:t>Infrastructure Platform – AWS / Azure </a:t>
            </a:r>
          </a:p>
        </p:txBody>
      </p:sp>
      <p:sp>
        <p:nvSpPr>
          <p:cNvPr id="3" name="Arrow: Right 2">
            <a:extLst>
              <a:ext uri="{FF2B5EF4-FFF2-40B4-BE49-F238E27FC236}">
                <a16:creationId xmlns:a16="http://schemas.microsoft.com/office/drawing/2014/main" id="{904E09F1-2E80-442E-8D28-1310BA14C8BC}"/>
              </a:ext>
            </a:extLst>
          </p:cNvPr>
          <p:cNvSpPr/>
          <p:nvPr/>
        </p:nvSpPr>
        <p:spPr bwMode="auto">
          <a:xfrm>
            <a:off x="2945777" y="1153601"/>
            <a:ext cx="927145" cy="46415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Arrow: Right 76">
            <a:extLst>
              <a:ext uri="{FF2B5EF4-FFF2-40B4-BE49-F238E27FC236}">
                <a16:creationId xmlns:a16="http://schemas.microsoft.com/office/drawing/2014/main" id="{6724152A-482B-4A6F-A783-ED65DAA67921}"/>
              </a:ext>
            </a:extLst>
          </p:cNvPr>
          <p:cNvSpPr/>
          <p:nvPr/>
        </p:nvSpPr>
        <p:spPr bwMode="auto">
          <a:xfrm>
            <a:off x="5837807" y="1188115"/>
            <a:ext cx="927145" cy="46415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Arrow: Right 77">
            <a:extLst>
              <a:ext uri="{FF2B5EF4-FFF2-40B4-BE49-F238E27FC236}">
                <a16:creationId xmlns:a16="http://schemas.microsoft.com/office/drawing/2014/main" id="{5979DB59-7C7D-4FA5-AAD7-FA0043748A3C}"/>
              </a:ext>
            </a:extLst>
          </p:cNvPr>
          <p:cNvSpPr/>
          <p:nvPr/>
        </p:nvSpPr>
        <p:spPr bwMode="auto">
          <a:xfrm>
            <a:off x="8620367" y="1196221"/>
            <a:ext cx="927145" cy="46415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6305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9BFF4151-8065-43FA-A64F-BF59C9A5C653}"/>
              </a:ext>
            </a:extLst>
          </p:cNvPr>
          <p:cNvPicPr>
            <a:picLocks noChangeAspect="1"/>
          </p:cNvPicPr>
          <p:nvPr/>
        </p:nvPicPr>
        <p:blipFill>
          <a:blip r:embed="rId2"/>
          <a:stretch>
            <a:fillRect/>
          </a:stretch>
        </p:blipFill>
        <p:spPr>
          <a:xfrm>
            <a:off x="207687" y="137600"/>
            <a:ext cx="1020035" cy="864601"/>
          </a:xfrm>
          <a:prstGeom prst="rect">
            <a:avLst/>
          </a:prstGeom>
        </p:spPr>
      </p:pic>
      <p:pic>
        <p:nvPicPr>
          <p:cNvPr id="13" name="Picture 12">
            <a:extLst>
              <a:ext uri="{FF2B5EF4-FFF2-40B4-BE49-F238E27FC236}">
                <a16:creationId xmlns:a16="http://schemas.microsoft.com/office/drawing/2014/main" id="{0BAF5985-225B-4B7C-BACA-BB54A94C6A94}"/>
              </a:ext>
            </a:extLst>
          </p:cNvPr>
          <p:cNvPicPr>
            <a:picLocks noChangeAspect="1"/>
          </p:cNvPicPr>
          <p:nvPr/>
        </p:nvPicPr>
        <p:blipFill>
          <a:blip r:embed="rId3"/>
          <a:stretch>
            <a:fillRect/>
          </a:stretch>
        </p:blipFill>
        <p:spPr>
          <a:xfrm>
            <a:off x="144159" y="2777927"/>
            <a:ext cx="9807878" cy="3964979"/>
          </a:xfrm>
          <a:prstGeom prst="rect">
            <a:avLst/>
          </a:prstGeom>
        </p:spPr>
      </p:pic>
      <p:pic>
        <p:nvPicPr>
          <p:cNvPr id="24" name="Picture 23">
            <a:extLst>
              <a:ext uri="{FF2B5EF4-FFF2-40B4-BE49-F238E27FC236}">
                <a16:creationId xmlns:a16="http://schemas.microsoft.com/office/drawing/2014/main" id="{8B1D1675-D03A-4758-A6A8-2E681BBBCB09}"/>
              </a:ext>
            </a:extLst>
          </p:cNvPr>
          <p:cNvPicPr>
            <a:picLocks noChangeAspect="1"/>
          </p:cNvPicPr>
          <p:nvPr/>
        </p:nvPicPr>
        <p:blipFill>
          <a:blip r:embed="rId4"/>
          <a:stretch>
            <a:fillRect/>
          </a:stretch>
        </p:blipFill>
        <p:spPr>
          <a:xfrm>
            <a:off x="790162" y="3622111"/>
            <a:ext cx="8732591" cy="2841662"/>
          </a:xfrm>
          <a:prstGeom prst="rect">
            <a:avLst/>
          </a:prstGeom>
        </p:spPr>
      </p:pic>
      <p:pic>
        <p:nvPicPr>
          <p:cNvPr id="11" name="Picture 10">
            <a:extLst>
              <a:ext uri="{FF2B5EF4-FFF2-40B4-BE49-F238E27FC236}">
                <a16:creationId xmlns:a16="http://schemas.microsoft.com/office/drawing/2014/main" id="{9E15E842-52E1-41F1-854E-77D4C87AC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917" y="2076473"/>
            <a:ext cx="868346" cy="868346"/>
          </a:xfrm>
          <a:prstGeom prst="rect">
            <a:avLst/>
          </a:prstGeom>
        </p:spPr>
      </p:pic>
      <p:cxnSp>
        <p:nvCxnSpPr>
          <p:cNvPr id="18" name="Straight Arrow Connector 17">
            <a:extLst>
              <a:ext uri="{FF2B5EF4-FFF2-40B4-BE49-F238E27FC236}">
                <a16:creationId xmlns:a16="http://schemas.microsoft.com/office/drawing/2014/main" id="{99D2E88E-8B85-460E-846C-23E07501C4C7}"/>
              </a:ext>
            </a:extLst>
          </p:cNvPr>
          <p:cNvCxnSpPr>
            <a:cxnSpLocks/>
            <a:endCxn id="50" idx="1"/>
          </p:cNvCxnSpPr>
          <p:nvPr/>
        </p:nvCxnSpPr>
        <p:spPr>
          <a:xfrm>
            <a:off x="1108616" y="608067"/>
            <a:ext cx="3496539" cy="0"/>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666BCC84-15F3-4233-AC60-AB0E35BE2E1B}"/>
              </a:ext>
            </a:extLst>
          </p:cNvPr>
          <p:cNvSpPr/>
          <p:nvPr/>
        </p:nvSpPr>
        <p:spPr>
          <a:xfrm>
            <a:off x="3541993" y="3748790"/>
            <a:ext cx="3106861" cy="382308"/>
          </a:xfrm>
          <a:prstGeom prst="rect">
            <a:avLst/>
          </a:prstGeom>
        </p:spPr>
        <p:txBody>
          <a:bodyPr wrap="none">
            <a:spAutoFit/>
          </a:bodyPr>
          <a:lstStyle/>
          <a:p>
            <a:pPr defTabSz="932597"/>
            <a:r>
              <a:rPr lang="en-US" sz="1836" dirty="0">
                <a:solidFill>
                  <a:srgbClr val="0078D7"/>
                </a:solidFill>
                <a:latin typeface="Segoe UI" panose="020B0502040204020203" pitchFamily="34" charset="0"/>
              </a:rPr>
              <a:t>Availability set (</a:t>
            </a:r>
            <a:r>
              <a:rPr lang="en-US" sz="1836" dirty="0" err="1">
                <a:solidFill>
                  <a:srgbClr val="0078D7"/>
                </a:solidFill>
                <a:latin typeface="Segoe UI" panose="020B0502040204020203" pitchFamily="34" charset="0"/>
              </a:rPr>
              <a:t>teamcimAS</a:t>
            </a:r>
            <a:r>
              <a:rPr lang="en-US" sz="1836" dirty="0">
                <a:solidFill>
                  <a:srgbClr val="0078D7"/>
                </a:solidFill>
                <a:latin typeface="Segoe UI" panose="020B0502040204020203" pitchFamily="34" charset="0"/>
              </a:rPr>
              <a:t>)</a:t>
            </a:r>
            <a:endParaRPr lang="en-US" sz="1836" dirty="0">
              <a:solidFill>
                <a:prstClr val="black"/>
              </a:solidFill>
              <a:latin typeface="Calibri" panose="020F0502020204030204"/>
            </a:endParaRPr>
          </a:p>
        </p:txBody>
      </p:sp>
      <p:pic>
        <p:nvPicPr>
          <p:cNvPr id="25" name="Picture 24">
            <a:extLst>
              <a:ext uri="{FF2B5EF4-FFF2-40B4-BE49-F238E27FC236}">
                <a16:creationId xmlns:a16="http://schemas.microsoft.com/office/drawing/2014/main" id="{31F51F78-5F8D-451C-9E5D-3A3CE57178A3}"/>
              </a:ext>
            </a:extLst>
          </p:cNvPr>
          <p:cNvPicPr>
            <a:picLocks noChangeAspect="1"/>
          </p:cNvPicPr>
          <p:nvPr/>
        </p:nvPicPr>
        <p:blipFill>
          <a:blip r:embed="rId6"/>
          <a:stretch>
            <a:fillRect/>
          </a:stretch>
        </p:blipFill>
        <p:spPr>
          <a:xfrm>
            <a:off x="1360758" y="4327217"/>
            <a:ext cx="942439" cy="868036"/>
          </a:xfrm>
          <a:prstGeom prst="rect">
            <a:avLst/>
          </a:prstGeom>
        </p:spPr>
      </p:pic>
      <p:sp>
        <p:nvSpPr>
          <p:cNvPr id="27" name="Rectangle 26">
            <a:extLst>
              <a:ext uri="{FF2B5EF4-FFF2-40B4-BE49-F238E27FC236}">
                <a16:creationId xmlns:a16="http://schemas.microsoft.com/office/drawing/2014/main" id="{8A528C7C-A64F-4D5D-85C1-BD0FB49CDD13}"/>
              </a:ext>
            </a:extLst>
          </p:cNvPr>
          <p:cNvSpPr/>
          <p:nvPr/>
        </p:nvSpPr>
        <p:spPr>
          <a:xfrm>
            <a:off x="7775904" y="5146319"/>
            <a:ext cx="978007" cy="382308"/>
          </a:xfrm>
          <a:prstGeom prst="rect">
            <a:avLst/>
          </a:prstGeom>
        </p:spPr>
        <p:txBody>
          <a:bodyPr wrap="none">
            <a:spAutoFit/>
          </a:bodyPr>
          <a:lstStyle/>
          <a:p>
            <a:pPr defTabSz="932597"/>
            <a:r>
              <a:rPr lang="en-US" sz="1836" dirty="0">
                <a:solidFill>
                  <a:srgbClr val="0078D7"/>
                </a:solidFill>
                <a:latin typeface="Segoe UI" panose="020B0502040204020203" pitchFamily="34" charset="0"/>
              </a:rPr>
              <a:t>sshvm2</a:t>
            </a:r>
            <a:endParaRPr lang="en-US" sz="1836" dirty="0">
              <a:solidFill>
                <a:prstClr val="black"/>
              </a:solidFill>
              <a:latin typeface="Calibri" panose="020F0502020204030204"/>
            </a:endParaRPr>
          </a:p>
        </p:txBody>
      </p:sp>
      <p:sp>
        <p:nvSpPr>
          <p:cNvPr id="28" name="Rectangle 27">
            <a:extLst>
              <a:ext uri="{FF2B5EF4-FFF2-40B4-BE49-F238E27FC236}">
                <a16:creationId xmlns:a16="http://schemas.microsoft.com/office/drawing/2014/main" id="{EDB49A54-8010-49B8-9973-165BC1A43B4D}"/>
              </a:ext>
            </a:extLst>
          </p:cNvPr>
          <p:cNvSpPr/>
          <p:nvPr/>
        </p:nvSpPr>
        <p:spPr>
          <a:xfrm>
            <a:off x="1350332" y="5146319"/>
            <a:ext cx="978007" cy="382308"/>
          </a:xfrm>
          <a:prstGeom prst="rect">
            <a:avLst/>
          </a:prstGeom>
        </p:spPr>
        <p:txBody>
          <a:bodyPr wrap="none">
            <a:spAutoFit/>
          </a:bodyPr>
          <a:lstStyle/>
          <a:p>
            <a:pPr defTabSz="932597"/>
            <a:r>
              <a:rPr lang="en-US" sz="1836" dirty="0">
                <a:solidFill>
                  <a:srgbClr val="0078D7"/>
                </a:solidFill>
                <a:latin typeface="Segoe UI" panose="020B0502040204020203" pitchFamily="34" charset="0"/>
              </a:rPr>
              <a:t>sshvm1</a:t>
            </a:r>
            <a:endParaRPr lang="en-US" sz="1836" dirty="0">
              <a:solidFill>
                <a:prstClr val="black"/>
              </a:solidFill>
              <a:latin typeface="Calibri" panose="020F0502020204030204"/>
            </a:endParaRPr>
          </a:p>
        </p:txBody>
      </p:sp>
      <p:sp>
        <p:nvSpPr>
          <p:cNvPr id="29" name="Rectangle 28">
            <a:extLst>
              <a:ext uri="{FF2B5EF4-FFF2-40B4-BE49-F238E27FC236}">
                <a16:creationId xmlns:a16="http://schemas.microsoft.com/office/drawing/2014/main" id="{C9AAF426-7656-4DBE-B829-BDE5B75C2547}"/>
              </a:ext>
            </a:extLst>
          </p:cNvPr>
          <p:cNvSpPr/>
          <p:nvPr/>
        </p:nvSpPr>
        <p:spPr>
          <a:xfrm>
            <a:off x="144160" y="2464023"/>
            <a:ext cx="2359836" cy="318286"/>
          </a:xfrm>
          <a:prstGeom prst="rect">
            <a:avLst/>
          </a:prstGeom>
        </p:spPr>
        <p:txBody>
          <a:bodyPr wrap="none">
            <a:spAutoFit/>
          </a:bodyPr>
          <a:lstStyle/>
          <a:p>
            <a:pPr defTabSz="932597"/>
            <a:r>
              <a:rPr lang="en-US" sz="1428" dirty="0">
                <a:solidFill>
                  <a:srgbClr val="0078D7"/>
                </a:solidFill>
                <a:latin typeface="Segoe UI" panose="020B0502040204020203" pitchFamily="34" charset="0"/>
              </a:rPr>
              <a:t>Virtual Network (</a:t>
            </a:r>
            <a:r>
              <a:rPr lang="en-US" sz="1428" dirty="0" err="1">
                <a:solidFill>
                  <a:srgbClr val="0078D7"/>
                </a:solidFill>
                <a:latin typeface="Segoe UI" panose="020B0502040204020203" pitchFamily="34" charset="0"/>
              </a:rPr>
              <a:t>sshVNET</a:t>
            </a:r>
            <a:r>
              <a:rPr lang="en-US" sz="1428" dirty="0">
                <a:solidFill>
                  <a:srgbClr val="0078D7"/>
                </a:solidFill>
                <a:latin typeface="Segoe UI" panose="020B0502040204020203" pitchFamily="34" charset="0"/>
              </a:rPr>
              <a:t>)</a:t>
            </a:r>
            <a:endParaRPr lang="en-US" sz="1428" dirty="0">
              <a:solidFill>
                <a:prstClr val="black"/>
              </a:solidFill>
              <a:latin typeface="Calibri" panose="020F0502020204030204"/>
            </a:endParaRPr>
          </a:p>
        </p:txBody>
      </p:sp>
      <p:pic>
        <p:nvPicPr>
          <p:cNvPr id="30" name="Picture 29">
            <a:extLst>
              <a:ext uri="{FF2B5EF4-FFF2-40B4-BE49-F238E27FC236}">
                <a16:creationId xmlns:a16="http://schemas.microsoft.com/office/drawing/2014/main" id="{92624076-62CD-4FC8-949E-E3D10097F61B}"/>
              </a:ext>
            </a:extLst>
          </p:cNvPr>
          <p:cNvPicPr>
            <a:picLocks noChangeAspect="1"/>
          </p:cNvPicPr>
          <p:nvPr/>
        </p:nvPicPr>
        <p:blipFill>
          <a:blip r:embed="rId7"/>
          <a:stretch>
            <a:fillRect/>
          </a:stretch>
        </p:blipFill>
        <p:spPr>
          <a:xfrm>
            <a:off x="316864" y="2112164"/>
            <a:ext cx="1063171" cy="351859"/>
          </a:xfrm>
          <a:prstGeom prst="rect">
            <a:avLst/>
          </a:prstGeom>
        </p:spPr>
      </p:pic>
      <p:pic>
        <p:nvPicPr>
          <p:cNvPr id="31" name="Picture 30">
            <a:extLst>
              <a:ext uri="{FF2B5EF4-FFF2-40B4-BE49-F238E27FC236}">
                <a16:creationId xmlns:a16="http://schemas.microsoft.com/office/drawing/2014/main" id="{701207FD-DA2B-4BC7-8DF2-6FD5073950B4}"/>
              </a:ext>
            </a:extLst>
          </p:cNvPr>
          <p:cNvPicPr>
            <a:picLocks noChangeAspect="1"/>
          </p:cNvPicPr>
          <p:nvPr/>
        </p:nvPicPr>
        <p:blipFill>
          <a:blip r:embed="rId8"/>
          <a:stretch>
            <a:fillRect/>
          </a:stretch>
        </p:blipFill>
        <p:spPr>
          <a:xfrm>
            <a:off x="1045088" y="5546377"/>
            <a:ext cx="345714" cy="467978"/>
          </a:xfrm>
          <a:prstGeom prst="rect">
            <a:avLst/>
          </a:prstGeom>
        </p:spPr>
      </p:pic>
      <p:pic>
        <p:nvPicPr>
          <p:cNvPr id="32" name="Picture 31">
            <a:extLst>
              <a:ext uri="{FF2B5EF4-FFF2-40B4-BE49-F238E27FC236}">
                <a16:creationId xmlns:a16="http://schemas.microsoft.com/office/drawing/2014/main" id="{F3B580D0-A972-4D09-AAF9-883C156DB185}"/>
              </a:ext>
            </a:extLst>
          </p:cNvPr>
          <p:cNvPicPr>
            <a:picLocks noChangeAspect="1"/>
          </p:cNvPicPr>
          <p:nvPr/>
        </p:nvPicPr>
        <p:blipFill>
          <a:blip r:embed="rId9"/>
          <a:stretch>
            <a:fillRect/>
          </a:stretch>
        </p:blipFill>
        <p:spPr>
          <a:xfrm>
            <a:off x="1939758" y="5546376"/>
            <a:ext cx="603878" cy="435354"/>
          </a:xfrm>
          <a:prstGeom prst="rect">
            <a:avLst/>
          </a:prstGeom>
        </p:spPr>
      </p:pic>
      <p:sp>
        <p:nvSpPr>
          <p:cNvPr id="33" name="Rectangle 32">
            <a:extLst>
              <a:ext uri="{FF2B5EF4-FFF2-40B4-BE49-F238E27FC236}">
                <a16:creationId xmlns:a16="http://schemas.microsoft.com/office/drawing/2014/main" id="{8E5C579C-4ED1-4BC7-A012-F2C639DFCE6B}"/>
              </a:ext>
            </a:extLst>
          </p:cNvPr>
          <p:cNvSpPr/>
          <p:nvPr/>
        </p:nvSpPr>
        <p:spPr>
          <a:xfrm>
            <a:off x="790162" y="5962409"/>
            <a:ext cx="861927" cy="222217"/>
          </a:xfrm>
          <a:prstGeom prst="rect">
            <a:avLst/>
          </a:prstGeom>
        </p:spPr>
        <p:txBody>
          <a:bodyPr wrap="none">
            <a:spAutoFit/>
          </a:bodyPr>
          <a:lstStyle/>
          <a:p>
            <a:pPr defTabSz="932597"/>
            <a:r>
              <a:rPr lang="en-US" sz="816" dirty="0">
                <a:solidFill>
                  <a:srgbClr val="0078D7"/>
                </a:solidFill>
                <a:latin typeface="Segoe UI" panose="020B0502040204020203" pitchFamily="34" charset="0"/>
              </a:rPr>
              <a:t>Managed Disk</a:t>
            </a:r>
            <a:endParaRPr lang="en-US" sz="1836" dirty="0">
              <a:solidFill>
                <a:prstClr val="black"/>
              </a:solidFill>
              <a:latin typeface="Calibri" panose="020F0502020204030204"/>
            </a:endParaRPr>
          </a:p>
        </p:txBody>
      </p:sp>
      <p:sp>
        <p:nvSpPr>
          <p:cNvPr id="34" name="Rectangle 33">
            <a:extLst>
              <a:ext uri="{FF2B5EF4-FFF2-40B4-BE49-F238E27FC236}">
                <a16:creationId xmlns:a16="http://schemas.microsoft.com/office/drawing/2014/main" id="{95BB09FA-5DA4-4913-8223-E624DACB9138}"/>
              </a:ext>
            </a:extLst>
          </p:cNvPr>
          <p:cNvSpPr/>
          <p:nvPr/>
        </p:nvSpPr>
        <p:spPr>
          <a:xfrm>
            <a:off x="1944258" y="5958523"/>
            <a:ext cx="570913" cy="222217"/>
          </a:xfrm>
          <a:prstGeom prst="rect">
            <a:avLst/>
          </a:prstGeom>
        </p:spPr>
        <p:txBody>
          <a:bodyPr wrap="none">
            <a:spAutoFit/>
          </a:bodyPr>
          <a:lstStyle/>
          <a:p>
            <a:pPr defTabSz="932597"/>
            <a:r>
              <a:rPr lang="en-US" sz="816" dirty="0">
                <a:solidFill>
                  <a:srgbClr val="0078D7"/>
                </a:solidFill>
                <a:latin typeface="Segoe UI" panose="020B0502040204020203" pitchFamily="34" charset="0"/>
              </a:rPr>
              <a:t>sshNIC1</a:t>
            </a:r>
            <a:endParaRPr lang="en-US" sz="1836" dirty="0">
              <a:solidFill>
                <a:prstClr val="black"/>
              </a:solidFill>
              <a:latin typeface="Calibri" panose="020F0502020204030204"/>
            </a:endParaRPr>
          </a:p>
        </p:txBody>
      </p:sp>
      <p:pic>
        <p:nvPicPr>
          <p:cNvPr id="40" name="Picture 39">
            <a:extLst>
              <a:ext uri="{FF2B5EF4-FFF2-40B4-BE49-F238E27FC236}">
                <a16:creationId xmlns:a16="http://schemas.microsoft.com/office/drawing/2014/main" id="{17F2D850-68D7-4F70-962F-8F5B68BE6A91}"/>
              </a:ext>
            </a:extLst>
          </p:cNvPr>
          <p:cNvPicPr>
            <a:picLocks noChangeAspect="1"/>
          </p:cNvPicPr>
          <p:nvPr/>
        </p:nvPicPr>
        <p:blipFill>
          <a:blip r:embed="rId6"/>
          <a:stretch>
            <a:fillRect/>
          </a:stretch>
        </p:blipFill>
        <p:spPr>
          <a:xfrm>
            <a:off x="7852316" y="4326808"/>
            <a:ext cx="942439" cy="868036"/>
          </a:xfrm>
          <a:prstGeom prst="rect">
            <a:avLst/>
          </a:prstGeom>
        </p:spPr>
      </p:pic>
      <p:pic>
        <p:nvPicPr>
          <p:cNvPr id="41" name="Picture 40">
            <a:extLst>
              <a:ext uri="{FF2B5EF4-FFF2-40B4-BE49-F238E27FC236}">
                <a16:creationId xmlns:a16="http://schemas.microsoft.com/office/drawing/2014/main" id="{F6B11C60-3480-46BF-977E-35C8E741D021}"/>
              </a:ext>
            </a:extLst>
          </p:cNvPr>
          <p:cNvPicPr>
            <a:picLocks noChangeAspect="1"/>
          </p:cNvPicPr>
          <p:nvPr/>
        </p:nvPicPr>
        <p:blipFill>
          <a:blip r:embed="rId8"/>
          <a:stretch>
            <a:fillRect/>
          </a:stretch>
        </p:blipFill>
        <p:spPr>
          <a:xfrm>
            <a:off x="7536646" y="5545968"/>
            <a:ext cx="345714" cy="467978"/>
          </a:xfrm>
          <a:prstGeom prst="rect">
            <a:avLst/>
          </a:prstGeom>
        </p:spPr>
      </p:pic>
      <p:pic>
        <p:nvPicPr>
          <p:cNvPr id="42" name="Picture 41">
            <a:extLst>
              <a:ext uri="{FF2B5EF4-FFF2-40B4-BE49-F238E27FC236}">
                <a16:creationId xmlns:a16="http://schemas.microsoft.com/office/drawing/2014/main" id="{F563EE0C-4B8E-4A86-823A-A0B9476473D6}"/>
              </a:ext>
            </a:extLst>
          </p:cNvPr>
          <p:cNvPicPr>
            <a:picLocks noChangeAspect="1"/>
          </p:cNvPicPr>
          <p:nvPr/>
        </p:nvPicPr>
        <p:blipFill>
          <a:blip r:embed="rId9"/>
          <a:stretch>
            <a:fillRect/>
          </a:stretch>
        </p:blipFill>
        <p:spPr>
          <a:xfrm>
            <a:off x="8431315" y="5545967"/>
            <a:ext cx="603878" cy="435354"/>
          </a:xfrm>
          <a:prstGeom prst="rect">
            <a:avLst/>
          </a:prstGeom>
        </p:spPr>
      </p:pic>
      <p:sp>
        <p:nvSpPr>
          <p:cNvPr id="43" name="Rectangle 42">
            <a:extLst>
              <a:ext uri="{FF2B5EF4-FFF2-40B4-BE49-F238E27FC236}">
                <a16:creationId xmlns:a16="http://schemas.microsoft.com/office/drawing/2014/main" id="{5DDCB9D0-7EC5-48C9-8024-9CDB91AA4E82}"/>
              </a:ext>
            </a:extLst>
          </p:cNvPr>
          <p:cNvSpPr/>
          <p:nvPr/>
        </p:nvSpPr>
        <p:spPr>
          <a:xfrm>
            <a:off x="7281720" y="5962000"/>
            <a:ext cx="861927" cy="222217"/>
          </a:xfrm>
          <a:prstGeom prst="rect">
            <a:avLst/>
          </a:prstGeom>
        </p:spPr>
        <p:txBody>
          <a:bodyPr wrap="none">
            <a:spAutoFit/>
          </a:bodyPr>
          <a:lstStyle/>
          <a:p>
            <a:pPr defTabSz="932597"/>
            <a:r>
              <a:rPr lang="en-US" sz="816" dirty="0">
                <a:solidFill>
                  <a:srgbClr val="0078D7"/>
                </a:solidFill>
                <a:latin typeface="Segoe UI" panose="020B0502040204020203" pitchFamily="34" charset="0"/>
              </a:rPr>
              <a:t>Managed Disk</a:t>
            </a:r>
            <a:endParaRPr lang="en-US" sz="1836" dirty="0">
              <a:solidFill>
                <a:prstClr val="black"/>
              </a:solidFill>
              <a:latin typeface="Calibri" panose="020F0502020204030204"/>
            </a:endParaRPr>
          </a:p>
        </p:txBody>
      </p:sp>
      <p:sp>
        <p:nvSpPr>
          <p:cNvPr id="44" name="Rectangle 43">
            <a:extLst>
              <a:ext uri="{FF2B5EF4-FFF2-40B4-BE49-F238E27FC236}">
                <a16:creationId xmlns:a16="http://schemas.microsoft.com/office/drawing/2014/main" id="{89AFDC87-7A25-46A3-8283-7E8C0EF460FE}"/>
              </a:ext>
            </a:extLst>
          </p:cNvPr>
          <p:cNvSpPr/>
          <p:nvPr/>
        </p:nvSpPr>
        <p:spPr>
          <a:xfrm>
            <a:off x="8435816" y="5958114"/>
            <a:ext cx="570913" cy="222217"/>
          </a:xfrm>
          <a:prstGeom prst="rect">
            <a:avLst/>
          </a:prstGeom>
        </p:spPr>
        <p:txBody>
          <a:bodyPr wrap="none">
            <a:spAutoFit/>
          </a:bodyPr>
          <a:lstStyle/>
          <a:p>
            <a:pPr defTabSz="932597"/>
            <a:r>
              <a:rPr lang="en-US" sz="816" dirty="0">
                <a:solidFill>
                  <a:srgbClr val="0078D7"/>
                </a:solidFill>
                <a:latin typeface="Segoe UI" panose="020B0502040204020203" pitchFamily="34" charset="0"/>
              </a:rPr>
              <a:t>sshNIC2</a:t>
            </a:r>
            <a:endParaRPr lang="en-US" sz="1836" dirty="0">
              <a:solidFill>
                <a:prstClr val="black"/>
              </a:solidFill>
              <a:latin typeface="Calibri" panose="020F0502020204030204"/>
            </a:endParaRPr>
          </a:p>
        </p:txBody>
      </p:sp>
      <p:sp>
        <p:nvSpPr>
          <p:cNvPr id="45" name="Rectangle 44">
            <a:extLst>
              <a:ext uri="{FF2B5EF4-FFF2-40B4-BE49-F238E27FC236}">
                <a16:creationId xmlns:a16="http://schemas.microsoft.com/office/drawing/2014/main" id="{59683B1D-6396-4B33-8A93-26F47F0FD1BC}"/>
              </a:ext>
            </a:extLst>
          </p:cNvPr>
          <p:cNvSpPr/>
          <p:nvPr/>
        </p:nvSpPr>
        <p:spPr>
          <a:xfrm>
            <a:off x="301860" y="981784"/>
            <a:ext cx="664103" cy="382308"/>
          </a:xfrm>
          <a:prstGeom prst="rect">
            <a:avLst/>
          </a:prstGeom>
        </p:spPr>
        <p:txBody>
          <a:bodyPr wrap="none">
            <a:spAutoFit/>
          </a:bodyPr>
          <a:lstStyle/>
          <a:p>
            <a:pPr defTabSz="932597"/>
            <a:r>
              <a:rPr lang="en-US" sz="1836" dirty="0">
                <a:solidFill>
                  <a:srgbClr val="0078D7"/>
                </a:solidFill>
                <a:latin typeface="Segoe UI" panose="020B0502040204020203" pitchFamily="34" charset="0"/>
              </a:rPr>
              <a:t>User</a:t>
            </a:r>
            <a:endParaRPr lang="en-US" sz="1836" dirty="0">
              <a:solidFill>
                <a:prstClr val="black"/>
              </a:solidFill>
              <a:latin typeface="Calibri" panose="020F0502020204030204"/>
            </a:endParaRPr>
          </a:p>
        </p:txBody>
      </p:sp>
      <p:sp>
        <p:nvSpPr>
          <p:cNvPr id="49" name="Rectangle 48">
            <a:extLst>
              <a:ext uri="{FF2B5EF4-FFF2-40B4-BE49-F238E27FC236}">
                <a16:creationId xmlns:a16="http://schemas.microsoft.com/office/drawing/2014/main" id="{252042DD-20A8-4550-9594-D31FF3F36EE2}"/>
              </a:ext>
            </a:extLst>
          </p:cNvPr>
          <p:cNvSpPr/>
          <p:nvPr/>
        </p:nvSpPr>
        <p:spPr>
          <a:xfrm>
            <a:off x="3807629" y="925987"/>
            <a:ext cx="2526924" cy="280718"/>
          </a:xfrm>
          <a:prstGeom prst="rect">
            <a:avLst/>
          </a:prstGeom>
        </p:spPr>
        <p:txBody>
          <a:bodyPr wrap="square">
            <a:spAutoFit/>
          </a:bodyPr>
          <a:lstStyle/>
          <a:p>
            <a:pPr defTabSz="932597"/>
            <a:r>
              <a:rPr lang="en-US" sz="1224" dirty="0">
                <a:solidFill>
                  <a:srgbClr val="0078D7"/>
                </a:solidFill>
                <a:latin typeface="Segoe UI" panose="020B0502040204020203" pitchFamily="34" charset="0"/>
              </a:rPr>
              <a:t>Azure load balancer (</a:t>
            </a:r>
            <a:r>
              <a:rPr lang="en-US" sz="1224" dirty="0" err="1">
                <a:solidFill>
                  <a:srgbClr val="0078D7"/>
                </a:solidFill>
                <a:latin typeface="Segoe UI" panose="020B0502040204020203" pitchFamily="34" charset="0"/>
              </a:rPr>
              <a:t>teamcimELB</a:t>
            </a:r>
            <a:r>
              <a:rPr lang="en-US" sz="1224" dirty="0">
                <a:solidFill>
                  <a:srgbClr val="0078D7"/>
                </a:solidFill>
                <a:latin typeface="Segoe UI" panose="020B0502040204020203" pitchFamily="34" charset="0"/>
              </a:rPr>
              <a:t>)</a:t>
            </a:r>
            <a:endParaRPr lang="en-US" sz="1224" dirty="0">
              <a:solidFill>
                <a:prstClr val="black"/>
              </a:solidFill>
              <a:latin typeface="Calibri" panose="020F0502020204030204"/>
            </a:endParaRPr>
          </a:p>
        </p:txBody>
      </p:sp>
      <p:pic>
        <p:nvPicPr>
          <p:cNvPr id="50" name="Picture 49">
            <a:extLst>
              <a:ext uri="{FF2B5EF4-FFF2-40B4-BE49-F238E27FC236}">
                <a16:creationId xmlns:a16="http://schemas.microsoft.com/office/drawing/2014/main" id="{23FF1D6F-9040-4E16-A60A-4E7DDBFC826A}"/>
              </a:ext>
            </a:extLst>
          </p:cNvPr>
          <p:cNvPicPr>
            <a:picLocks noChangeAspect="1"/>
          </p:cNvPicPr>
          <p:nvPr/>
        </p:nvPicPr>
        <p:blipFill>
          <a:blip r:embed="rId10"/>
          <a:stretch>
            <a:fillRect/>
          </a:stretch>
        </p:blipFill>
        <p:spPr>
          <a:xfrm>
            <a:off x="4605155" y="295890"/>
            <a:ext cx="931873" cy="624355"/>
          </a:xfrm>
          <a:prstGeom prst="rect">
            <a:avLst/>
          </a:prstGeom>
        </p:spPr>
      </p:pic>
      <p:cxnSp>
        <p:nvCxnSpPr>
          <p:cNvPr id="53" name="Straight Arrow Connector 52">
            <a:extLst>
              <a:ext uri="{FF2B5EF4-FFF2-40B4-BE49-F238E27FC236}">
                <a16:creationId xmlns:a16="http://schemas.microsoft.com/office/drawing/2014/main" id="{BD684B1C-43CD-42A5-B98E-8A0BB77623F7}"/>
              </a:ext>
            </a:extLst>
          </p:cNvPr>
          <p:cNvCxnSpPr>
            <a:cxnSpLocks/>
            <a:stCxn id="49" idx="2"/>
            <a:endCxn id="11" idx="0"/>
          </p:cNvCxnSpPr>
          <p:nvPr/>
        </p:nvCxnSpPr>
        <p:spPr>
          <a:xfrm flipH="1">
            <a:off x="5071090" y="1206705"/>
            <a:ext cx="1" cy="869768"/>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
        <p:nvSpPr>
          <p:cNvPr id="55" name="Rectangle 54">
            <a:extLst>
              <a:ext uri="{FF2B5EF4-FFF2-40B4-BE49-F238E27FC236}">
                <a16:creationId xmlns:a16="http://schemas.microsoft.com/office/drawing/2014/main" id="{0D25B056-6592-4F38-BD5D-E7B631AA5C6F}"/>
              </a:ext>
            </a:extLst>
          </p:cNvPr>
          <p:cNvSpPr/>
          <p:nvPr/>
        </p:nvSpPr>
        <p:spPr>
          <a:xfrm>
            <a:off x="2127422" y="598569"/>
            <a:ext cx="1442649" cy="286306"/>
          </a:xfrm>
          <a:prstGeom prst="rect">
            <a:avLst/>
          </a:prstGeom>
        </p:spPr>
        <p:txBody>
          <a:bodyPr wrap="none">
            <a:spAutoFit/>
          </a:bodyPr>
          <a:lstStyle/>
          <a:p>
            <a:pPr defTabSz="932597"/>
            <a:r>
              <a:rPr lang="en-US" sz="1224" dirty="0">
                <a:solidFill>
                  <a:srgbClr val="0078D7"/>
                </a:solidFill>
                <a:latin typeface="Segoe UI" panose="020B0502040204020203" pitchFamily="34" charset="0"/>
              </a:rPr>
              <a:t>Public IP (Port 80)</a:t>
            </a:r>
            <a:endParaRPr lang="en-US" sz="1224" dirty="0">
              <a:solidFill>
                <a:prstClr val="black"/>
              </a:solidFill>
              <a:latin typeface="Calibri" panose="020F0502020204030204"/>
            </a:endParaRPr>
          </a:p>
        </p:txBody>
      </p:sp>
      <p:sp>
        <p:nvSpPr>
          <p:cNvPr id="56" name="Rectangle 55">
            <a:extLst>
              <a:ext uri="{FF2B5EF4-FFF2-40B4-BE49-F238E27FC236}">
                <a16:creationId xmlns:a16="http://schemas.microsoft.com/office/drawing/2014/main" id="{06E68973-CC55-4FAA-8798-78F67458649C}"/>
              </a:ext>
            </a:extLst>
          </p:cNvPr>
          <p:cNvSpPr/>
          <p:nvPr/>
        </p:nvSpPr>
        <p:spPr>
          <a:xfrm>
            <a:off x="5041484" y="1593432"/>
            <a:ext cx="1325524" cy="286306"/>
          </a:xfrm>
          <a:prstGeom prst="rect">
            <a:avLst/>
          </a:prstGeom>
        </p:spPr>
        <p:txBody>
          <a:bodyPr wrap="none">
            <a:spAutoFit/>
          </a:bodyPr>
          <a:lstStyle/>
          <a:p>
            <a:pPr defTabSz="932597"/>
            <a:r>
              <a:rPr lang="en-US" sz="1224" dirty="0">
                <a:solidFill>
                  <a:srgbClr val="0078D7"/>
                </a:solidFill>
                <a:latin typeface="Segoe UI" panose="020B0502040204020203" pitchFamily="34" charset="0"/>
              </a:rPr>
              <a:t>IP Pool (Port 80)</a:t>
            </a:r>
            <a:endParaRPr lang="en-US" sz="1224" dirty="0">
              <a:solidFill>
                <a:prstClr val="black"/>
              </a:solidFill>
              <a:latin typeface="Calibri" panose="020F0502020204030204"/>
            </a:endParaRPr>
          </a:p>
        </p:txBody>
      </p:sp>
      <p:sp>
        <p:nvSpPr>
          <p:cNvPr id="57" name="Rectangle 56">
            <a:extLst>
              <a:ext uri="{FF2B5EF4-FFF2-40B4-BE49-F238E27FC236}">
                <a16:creationId xmlns:a16="http://schemas.microsoft.com/office/drawing/2014/main" id="{D663A22D-0FB2-4E4F-829F-7BEED38A1AA7}"/>
              </a:ext>
            </a:extLst>
          </p:cNvPr>
          <p:cNvSpPr/>
          <p:nvPr/>
        </p:nvSpPr>
        <p:spPr>
          <a:xfrm>
            <a:off x="4363917" y="1588078"/>
            <a:ext cx="824389" cy="286306"/>
          </a:xfrm>
          <a:prstGeom prst="rect">
            <a:avLst/>
          </a:prstGeom>
        </p:spPr>
        <p:txBody>
          <a:bodyPr wrap="none">
            <a:spAutoFit/>
          </a:bodyPr>
          <a:lstStyle/>
          <a:p>
            <a:pPr defTabSz="932597"/>
            <a:r>
              <a:rPr lang="en-US" sz="1224" dirty="0">
                <a:solidFill>
                  <a:srgbClr val="0078D7"/>
                </a:solidFill>
                <a:latin typeface="Segoe UI" panose="020B0502040204020203" pitchFamily="34" charset="0"/>
              </a:rPr>
              <a:t>Backend </a:t>
            </a:r>
          </a:p>
        </p:txBody>
      </p:sp>
      <p:cxnSp>
        <p:nvCxnSpPr>
          <p:cNvPr id="59" name="Connector: Elbow 58">
            <a:extLst>
              <a:ext uri="{FF2B5EF4-FFF2-40B4-BE49-F238E27FC236}">
                <a16:creationId xmlns:a16="http://schemas.microsoft.com/office/drawing/2014/main" id="{E74851ED-9586-471E-93CF-C2C818F2613D}"/>
              </a:ext>
            </a:extLst>
          </p:cNvPr>
          <p:cNvCxnSpPr>
            <a:cxnSpLocks/>
            <a:stCxn id="50" idx="3"/>
            <a:endCxn id="44" idx="2"/>
          </p:cNvCxnSpPr>
          <p:nvPr/>
        </p:nvCxnSpPr>
        <p:spPr>
          <a:xfrm>
            <a:off x="5537028" y="608068"/>
            <a:ext cx="3184245" cy="5572263"/>
          </a:xfrm>
          <a:prstGeom prst="bentConnector4">
            <a:avLst>
              <a:gd name="adj1" fmla="val 147417"/>
              <a:gd name="adj2" fmla="val 111984"/>
            </a:avLst>
          </a:prstGeom>
          <a:ln w="44450">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52CFFB44-C789-4B41-B601-111830D54D13}"/>
              </a:ext>
            </a:extLst>
          </p:cNvPr>
          <p:cNvCxnSpPr/>
          <p:nvPr/>
        </p:nvCxnSpPr>
        <p:spPr>
          <a:xfrm>
            <a:off x="1777800" y="3212300"/>
            <a:ext cx="0" cy="409811"/>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0E68081F-4678-4074-9D08-3C419AD4C541}"/>
              </a:ext>
            </a:extLst>
          </p:cNvPr>
          <p:cNvCxnSpPr/>
          <p:nvPr/>
        </p:nvCxnSpPr>
        <p:spPr>
          <a:xfrm>
            <a:off x="5063640" y="2944819"/>
            <a:ext cx="7449" cy="2674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4660266-66E0-4C51-828D-992C890FCF73}"/>
              </a:ext>
            </a:extLst>
          </p:cNvPr>
          <p:cNvCxnSpPr>
            <a:cxnSpLocks/>
          </p:cNvCxnSpPr>
          <p:nvPr/>
        </p:nvCxnSpPr>
        <p:spPr>
          <a:xfrm>
            <a:off x="1777801" y="3212300"/>
            <a:ext cx="65059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494E9DC-B732-475D-96C3-41BCA1E5F45E}"/>
              </a:ext>
            </a:extLst>
          </p:cNvPr>
          <p:cNvCxnSpPr/>
          <p:nvPr/>
        </p:nvCxnSpPr>
        <p:spPr>
          <a:xfrm>
            <a:off x="8283788" y="3227106"/>
            <a:ext cx="0" cy="409811"/>
          </a:xfrm>
          <a:prstGeom prst="straightConnector1">
            <a:avLst/>
          </a:prstGeom>
          <a:ln w="44450">
            <a:tailEnd type="triangle"/>
          </a:ln>
        </p:spPr>
        <p:style>
          <a:lnRef idx="3">
            <a:schemeClr val="accent1"/>
          </a:lnRef>
          <a:fillRef idx="0">
            <a:schemeClr val="accent1"/>
          </a:fillRef>
          <a:effectRef idx="2">
            <a:schemeClr val="accent1"/>
          </a:effectRef>
          <a:fontRef idx="minor">
            <a:schemeClr val="tx1"/>
          </a:fontRef>
        </p:style>
      </p:cxnSp>
      <p:sp>
        <p:nvSpPr>
          <p:cNvPr id="86" name="Rectangle 85">
            <a:extLst>
              <a:ext uri="{FF2B5EF4-FFF2-40B4-BE49-F238E27FC236}">
                <a16:creationId xmlns:a16="http://schemas.microsoft.com/office/drawing/2014/main" id="{FD738122-D1D9-479D-A4E6-4D9686BCA286}"/>
              </a:ext>
            </a:extLst>
          </p:cNvPr>
          <p:cNvSpPr/>
          <p:nvPr/>
        </p:nvSpPr>
        <p:spPr>
          <a:xfrm>
            <a:off x="8718003" y="309860"/>
            <a:ext cx="1009131" cy="286306"/>
          </a:xfrm>
          <a:prstGeom prst="rect">
            <a:avLst/>
          </a:prstGeom>
        </p:spPr>
        <p:txBody>
          <a:bodyPr wrap="square">
            <a:spAutoFit/>
          </a:bodyPr>
          <a:lstStyle/>
          <a:p>
            <a:pPr defTabSz="932597"/>
            <a:r>
              <a:rPr lang="en-US" sz="1224" dirty="0">
                <a:solidFill>
                  <a:srgbClr val="0078D7"/>
                </a:solidFill>
                <a:latin typeface="Segoe UI" panose="020B0502040204020203" pitchFamily="34" charset="0"/>
              </a:rPr>
              <a:t>NAT Rules</a:t>
            </a:r>
            <a:endParaRPr lang="en-US" sz="1224" dirty="0">
              <a:solidFill>
                <a:prstClr val="black"/>
              </a:solidFill>
              <a:latin typeface="Calibri" panose="020F0502020204030204"/>
            </a:endParaRPr>
          </a:p>
        </p:txBody>
      </p:sp>
      <p:sp>
        <p:nvSpPr>
          <p:cNvPr id="87" name="Rectangle 86">
            <a:extLst>
              <a:ext uri="{FF2B5EF4-FFF2-40B4-BE49-F238E27FC236}">
                <a16:creationId xmlns:a16="http://schemas.microsoft.com/office/drawing/2014/main" id="{0F4DAD33-6516-4E19-B86C-1DFEDC5BDF2F}"/>
              </a:ext>
            </a:extLst>
          </p:cNvPr>
          <p:cNvSpPr/>
          <p:nvPr/>
        </p:nvSpPr>
        <p:spPr>
          <a:xfrm>
            <a:off x="8508693" y="619500"/>
            <a:ext cx="1443344" cy="286306"/>
          </a:xfrm>
          <a:prstGeom prst="rect">
            <a:avLst/>
          </a:prstGeom>
        </p:spPr>
        <p:txBody>
          <a:bodyPr wrap="square">
            <a:spAutoFit/>
          </a:bodyPr>
          <a:lstStyle/>
          <a:p>
            <a:pPr defTabSz="932597"/>
            <a:r>
              <a:rPr lang="en-US" sz="1224" dirty="0">
                <a:solidFill>
                  <a:srgbClr val="0078D7"/>
                </a:solidFill>
                <a:latin typeface="Segoe UI" panose="020B0502040204020203" pitchFamily="34" charset="0"/>
              </a:rPr>
              <a:t>Port 8022 / 8023</a:t>
            </a:r>
            <a:endParaRPr lang="en-US" sz="1224" dirty="0">
              <a:solidFill>
                <a:prstClr val="black"/>
              </a:solidFill>
              <a:latin typeface="Calibri" panose="020F0502020204030204"/>
            </a:endParaRPr>
          </a:p>
        </p:txBody>
      </p:sp>
      <p:cxnSp>
        <p:nvCxnSpPr>
          <p:cNvPr id="6" name="Connector: Elbow 5">
            <a:extLst>
              <a:ext uri="{FF2B5EF4-FFF2-40B4-BE49-F238E27FC236}">
                <a16:creationId xmlns:a16="http://schemas.microsoft.com/office/drawing/2014/main" id="{237CC251-8E9E-4FD4-8E52-9402E1CC12B5}"/>
              </a:ext>
            </a:extLst>
          </p:cNvPr>
          <p:cNvCxnSpPr>
            <a:cxnSpLocks/>
            <a:endCxn id="34" idx="2"/>
          </p:cNvCxnSpPr>
          <p:nvPr/>
        </p:nvCxnSpPr>
        <p:spPr>
          <a:xfrm rot="10800000">
            <a:off x="2229715" y="6180740"/>
            <a:ext cx="6565040" cy="669322"/>
          </a:xfrm>
          <a:prstGeom prst="bentConnector2">
            <a:avLst/>
          </a:prstGeom>
          <a:ln w="44450">
            <a:tailEnd type="triangle"/>
          </a:ln>
        </p:spPr>
        <p:style>
          <a:lnRef idx="3">
            <a:schemeClr val="accent1"/>
          </a:lnRef>
          <a:fillRef idx="0">
            <a:schemeClr val="accent1"/>
          </a:fillRef>
          <a:effectRef idx="2">
            <a:schemeClr val="accent1"/>
          </a:effectRef>
          <a:fontRef idx="minor">
            <a:schemeClr val="tx1"/>
          </a:fontRef>
        </p:style>
      </p:cxnSp>
      <p:sp>
        <p:nvSpPr>
          <p:cNvPr id="46" name="Rectangle 45">
            <a:extLst>
              <a:ext uri="{FF2B5EF4-FFF2-40B4-BE49-F238E27FC236}">
                <a16:creationId xmlns:a16="http://schemas.microsoft.com/office/drawing/2014/main" id="{C4ACEC9F-5090-4B3F-8F4C-D287A946CF91}"/>
              </a:ext>
            </a:extLst>
          </p:cNvPr>
          <p:cNvSpPr/>
          <p:nvPr/>
        </p:nvSpPr>
        <p:spPr>
          <a:xfrm>
            <a:off x="307928" y="2886268"/>
            <a:ext cx="1303627" cy="312073"/>
          </a:xfrm>
          <a:prstGeom prst="rect">
            <a:avLst/>
          </a:prstGeom>
        </p:spPr>
        <p:txBody>
          <a:bodyPr wrap="none">
            <a:spAutoFit/>
          </a:bodyPr>
          <a:lstStyle/>
          <a:p>
            <a:pPr defTabSz="932597"/>
            <a:r>
              <a:rPr lang="en-US" sz="1428" dirty="0" err="1">
                <a:solidFill>
                  <a:srgbClr val="0078D7"/>
                </a:solidFill>
                <a:latin typeface="Segoe UI" panose="020B0502040204020203" pitchFamily="34" charset="0"/>
              </a:rPr>
              <a:t>PrivateSubnet</a:t>
            </a:r>
            <a:endParaRPr lang="en-US" sz="1428" dirty="0">
              <a:solidFill>
                <a:prstClr val="black"/>
              </a:solidFill>
              <a:latin typeface="Calibri" panose="020F0502020204030204"/>
            </a:endParaRPr>
          </a:p>
        </p:txBody>
      </p:sp>
      <p:sp>
        <p:nvSpPr>
          <p:cNvPr id="15" name="Right Brace 14">
            <a:extLst>
              <a:ext uri="{FF2B5EF4-FFF2-40B4-BE49-F238E27FC236}">
                <a16:creationId xmlns:a16="http://schemas.microsoft.com/office/drawing/2014/main" id="{7397875B-C7EF-4CC1-9306-079838FF770B}"/>
              </a:ext>
            </a:extLst>
          </p:cNvPr>
          <p:cNvSpPr/>
          <p:nvPr/>
        </p:nvSpPr>
        <p:spPr>
          <a:xfrm>
            <a:off x="10104437" y="449262"/>
            <a:ext cx="853723" cy="6545263"/>
          </a:xfrm>
          <a:prstGeom prst="rightBrace">
            <a:avLst>
              <a:gd name="adj1" fmla="val 99081"/>
              <a:gd name="adj2" fmla="val 49266"/>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2BE28FC4-6548-46D6-92F6-488638C0865E}"/>
              </a:ext>
            </a:extLst>
          </p:cNvPr>
          <p:cNvSpPr/>
          <p:nvPr/>
        </p:nvSpPr>
        <p:spPr>
          <a:xfrm>
            <a:off x="11095037" y="3268662"/>
            <a:ext cx="1601958" cy="769441"/>
          </a:xfrm>
          <a:prstGeom prst="rect">
            <a:avLst/>
          </a:prstGeom>
        </p:spPr>
        <p:txBody>
          <a:bodyPr wrap="square">
            <a:spAutoFit/>
          </a:bodyPr>
          <a:lstStyle/>
          <a:p>
            <a:pPr defTabSz="932597"/>
            <a:r>
              <a:rPr lang="en-US" sz="4400" dirty="0">
                <a:solidFill>
                  <a:srgbClr val="0078D7"/>
                </a:solidFill>
                <a:latin typeface="Segoe UI" panose="020B0502040204020203" pitchFamily="34" charset="0"/>
              </a:rPr>
              <a:t>OMS</a:t>
            </a:r>
            <a:endParaRPr lang="en-US" sz="4400" dirty="0">
              <a:solidFill>
                <a:prstClr val="black"/>
              </a:solidFill>
              <a:latin typeface="Calibri" panose="020F0502020204030204"/>
            </a:endParaRPr>
          </a:p>
        </p:txBody>
      </p:sp>
    </p:spTree>
    <p:extLst>
      <p:ext uri="{BB962C8B-B14F-4D97-AF65-F5344CB8AC3E}">
        <p14:creationId xmlns:p14="http://schemas.microsoft.com/office/powerpoint/2010/main" val="2531339803"/>
      </p:ext>
    </p:extLst>
  </p:cSld>
  <p:clrMapOvr>
    <a:masterClrMapping/>
  </p:clrMapOvr>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CC732E8F-BF5D-445E-BB26-27CDC27B8986}"/>
    </a:ext>
  </a:extLst>
</a:theme>
</file>

<file path=ppt/theme/theme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SDN Features and Capabilities session presented by Narayan Annamalai, &amp; Anvai Nahar</DocumentDescription>
    <hd9637eefc984b85b6097c6374e15725 xmlns="230e9df3-be65-4c73-a93b-d1236ebd677e">
      <Terms xmlns="http://schemas.microsoft.com/office/infopath/2007/PartnerControl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Robert Stewart (WW READINESS)</DisplayName>
        <AccountId>6299</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5</Value>
      <Value>26</Value>
      <Value>42</Value>
      <Value>277</Value>
      <Value>21</Value>
      <Value>20</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G01KC-1-21968</GenericText2>
    <_dlc_DocId xmlns="230e9df3-be65-4c73-a93b-d1236ebd677e">G01KC-99682991-21972</_dlc_DocId>
    <_dlc_DocIdUrl xmlns="230e9df3-be65-4c73-a93b-d1236ebd677e">
      <Url>https://microsoft-files.sharepoint.com/sites/Infopedia_G01KC/_layouts/15/DocIdRedir.aspx?ID=G01KC-99682991-21972</Url>
      <Description>G01KC-99682991-21972</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C09D58-65F6-4B80-9A21-E0F8632E19AB}">
  <ds:schemaRefs>
    <ds:schemaRef ds:uri="Microsoft.SharePoint.Taxonomy.ContentTypeSync"/>
  </ds:schemaRefs>
</ds:datastoreItem>
</file>

<file path=customXml/itemProps2.xml><?xml version="1.0" encoding="utf-8"?>
<ds:datastoreItem xmlns:ds="http://schemas.openxmlformats.org/officeDocument/2006/customXml" ds:itemID="{867591B7-A360-4730-82A6-AED8DC2E75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0D5FE7-4AC8-468F-9EC4-67CA4FD4C824}">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schemas.microsoft.com/sharepoint/v3"/>
    <ds:schemaRef ds:uri="http://purl.org/dc/elements/1.1/"/>
    <ds:schemaRef ds:uri="http://schemas.microsoft.com/office/infopath/2007/PartnerControls"/>
    <ds:schemaRef ds:uri="http://schemas.openxmlformats.org/package/2006/metadata/core-properties"/>
    <ds:schemaRef ds:uri="230e9df3-be65-4c73-a93b-d1236ebd677e"/>
    <ds:schemaRef ds:uri="2478d1b8-79bf-461f-b8e8-704d21601f1a"/>
    <ds:schemaRef ds:uri="http://purl.org/dc/terms/"/>
    <ds:schemaRef ds:uri="b3bc04a5-d503-43b1-b98c-a8cf663329d9"/>
    <ds:schemaRef ds:uri="http://schemas.microsoft.com/office/2006/documentManagement/types"/>
    <ds:schemaRef ds:uri="http://purl.org/dc/dcmitype/"/>
    <ds:schemaRef ds:uri="230E9DF3-BE65-4C73-A93B-D1236EBD677E"/>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4724</TotalTime>
  <Words>582</Words>
  <Application>Microsoft Office PowerPoint</Application>
  <PresentationFormat>Custom</PresentationFormat>
  <Paragraphs>79</Paragraphs>
  <Slides>5</Slides>
  <Notes>3</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5</vt:i4>
      </vt:variant>
    </vt:vector>
  </HeadingPairs>
  <TitlesOfParts>
    <vt:vector size="25" baseType="lpstr">
      <vt:lpstr>Arial</vt:lpstr>
      <vt:lpstr>Arial Unicode MS</vt:lpstr>
      <vt:lpstr>Calibri</vt:lpstr>
      <vt:lpstr>Calibri Light</vt:lpstr>
      <vt:lpstr>Consolas</vt:lpstr>
      <vt:lpstr>Courier New</vt:lpstr>
      <vt:lpstr>Segoe Semibold</vt:lpstr>
      <vt:lpstr>Segoe UI</vt:lpstr>
      <vt:lpstr>Segoe UI Light</vt:lpstr>
      <vt:lpstr>Segoe UI Semibold</vt:lpstr>
      <vt:lpstr>Segoe UI Semilight</vt:lpstr>
      <vt:lpstr>Wingdings</vt:lpstr>
      <vt:lpstr>5-50033_TR23_BO_CT_Template</vt:lpstr>
      <vt:lpstr>1_BUILD CHARCOAL BACKGROUND</vt:lpstr>
      <vt:lpstr>5-30610_Microsoft_Ignite_Keynote_Template</vt:lpstr>
      <vt:lpstr>TR24 Dark Gray Template</vt:lpstr>
      <vt:lpstr>Microsoft AzureCon 2015 Template - Color</vt:lpstr>
      <vt:lpstr>1_Microsoft AzureCon 2015 Template - Color</vt:lpstr>
      <vt:lpstr>5-50091_TR24_BO_CT_Template</vt:lpstr>
      <vt:lpstr>Office Theme</vt:lpstr>
      <vt:lpstr>Automation Framework (CICD Implementation)</vt:lpstr>
      <vt:lpstr>PowerPoint Presentation</vt:lpstr>
      <vt:lpstr>Why Automate?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FY17 Feb 2017 CE University Overview of Azure SDN Features and Capabilities</dc:title>
  <dc:subject>&lt;Speech title here&gt;</dc:subject>
  <dc:creator>Yu-Shun Wang</dc:creator>
  <cp:keywords/>
  <dc:description>Template: Mitchell Derrey, Silverfox Productions_x000d_
Formatting: _x000d_
Audience Type:</dc:description>
  <cp:lastModifiedBy>Ali Hussain</cp:lastModifiedBy>
  <cp:revision>302</cp:revision>
  <dcterms:created xsi:type="dcterms:W3CDTF">2016-07-19T21:37:33Z</dcterms:created>
  <dcterms:modified xsi:type="dcterms:W3CDTF">2017-06-27T19:38:24Z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_dlc_policyId">
    <vt:lpwstr/>
  </property>
  <property fmtid="{D5CDD505-2E9C-101B-9397-08002B2CF9AE}" pid="15" name="Region">
    <vt:lpwstr/>
  </property>
  <property fmtid="{D5CDD505-2E9C-101B-9397-08002B2CF9AE}" pid="16" name="Confidentiality">
    <vt:lpwstr>5;#Microsoft confidential|461efa83-0283-486a-a8d5-943328f3693f</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21;#Cloud and Enterprise|adc2fe87-c79a-4ded-a449-3f86b954069d;#20;#Microsoft Azure Domain|d600a391-d529-4311-892b-2c05c1ab2538</vt:lpwstr>
  </property>
  <property fmtid="{D5CDD505-2E9C-101B-9397-08002B2CF9AE}" pid="21" name="ItemRetentionFormula">
    <vt:lpwstr/>
  </property>
  <property fmtid="{D5CDD505-2E9C-101B-9397-08002B2CF9AE}" pid="22" name="BusinessArchitecture">
    <vt:lpwstr/>
  </property>
  <property fmtid="{D5CDD505-2E9C-101B-9397-08002B2CF9AE}" pid="23" name="Products">
    <vt:lpwstr>26;#Microsoft Azure|669a3112-5edf-444b-a003-630063601f07</vt:lpwstr>
  </property>
  <property fmtid="{D5CDD505-2E9C-101B-9397-08002B2CF9AE}" pid="24" name="_dlc_DocIdItemGuid">
    <vt:lpwstr>5264e69e-7dc8-457d-82b4-b285a5889b60</vt:lpwstr>
  </property>
  <property fmtid="{D5CDD505-2E9C-101B-9397-08002B2CF9AE}" pid="25" name="Segments">
    <vt:lpwstr/>
  </property>
  <property fmtid="{D5CDD505-2E9C-101B-9397-08002B2CF9AE}" pid="26" name="ActivitiesAndPrograms">
    <vt:lpwstr/>
  </property>
  <property fmtid="{D5CDD505-2E9C-101B-9397-08002B2CF9AE}" pid="27" name="Partners">
    <vt:lpwstr/>
  </property>
  <property fmtid="{D5CDD505-2E9C-101B-9397-08002B2CF9AE}" pid="28" name="Topics">
    <vt:lpwstr>277;#training|398cec6a-f8c1-47b1-8ae4-159176a4df1b</vt:lpwstr>
  </property>
  <property fmtid="{D5CDD505-2E9C-101B-9397-08002B2CF9AE}" pid="29" name="Groups">
    <vt:lpwstr>42;#Cloud and Enterprise Marketing Group|4f75e184-e5aa-4234-a07f-b032d60df254</vt:lpwstr>
  </property>
  <property fmtid="{D5CDD505-2E9C-101B-9397-08002B2CF9AE}" pid="30" name="Audiences">
    <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Languages">
    <vt:lpwstr/>
  </property>
  <property fmtid="{D5CDD505-2E9C-101B-9397-08002B2CF9AE}" pid="41" name="TechnicalLevel">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EnterpriseDomainTags">
    <vt:lpwstr/>
  </property>
  <property fmtid="{D5CDD505-2E9C-101B-9397-08002B2CF9AE}" pid="49" name="j3562c58ee414e028925bc902cfc01a1">
    <vt:lpwstr/>
  </property>
  <property fmtid="{D5CDD505-2E9C-101B-9397-08002B2CF9AE}" pid="50" name="la4444b61d19467597d63190b69ac227">
    <vt:lpwstr/>
  </property>
  <property fmtid="{D5CDD505-2E9C-101B-9397-08002B2CF9AE}" pid="51" name="_docset_NoMedatataSyncRequired">
    <vt:lpwstr>False</vt:lpwstr>
  </property>
</Properties>
</file>